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96" r:id="rId3"/>
    <p:sldId id="322" r:id="rId4"/>
    <p:sldId id="297" r:id="rId5"/>
    <p:sldId id="298" r:id="rId6"/>
    <p:sldId id="303" r:id="rId7"/>
    <p:sldId id="281" r:id="rId8"/>
    <p:sldId id="259" r:id="rId9"/>
    <p:sldId id="260" r:id="rId10"/>
    <p:sldId id="265" r:id="rId11"/>
    <p:sldId id="266" r:id="rId12"/>
    <p:sldId id="307" r:id="rId13"/>
    <p:sldId id="309" r:id="rId14"/>
    <p:sldId id="261" r:id="rId15"/>
    <p:sldId id="268" r:id="rId16"/>
    <p:sldId id="304" r:id="rId17"/>
    <p:sldId id="290" r:id="rId18"/>
    <p:sldId id="301" r:id="rId19"/>
    <p:sldId id="263" r:id="rId20"/>
    <p:sldId id="305" r:id="rId21"/>
    <p:sldId id="299" r:id="rId22"/>
    <p:sldId id="294" r:id="rId23"/>
    <p:sldId id="300" r:id="rId24"/>
    <p:sldId id="308"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407" autoAdjust="0"/>
  </p:normalViewPr>
  <p:slideViewPr>
    <p:cSldViewPr snapToGrid="0">
      <p:cViewPr varScale="1">
        <p:scale>
          <a:sx n="72" d="100"/>
          <a:sy n="72" d="100"/>
        </p:scale>
        <p:origin x="636" y="5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F6AABEB-BE50-4C53-B410-4F14B2141565}" type="datetimeFigureOut">
              <a:rPr lang="en-GB" smtClean="0"/>
              <a:t>10/11/2021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6294252-2081-4FA6-915A-4D833D265B82}" type="slidenum">
              <a:rPr lang="en-GB" smtClean="0"/>
              <a:t>‹#›</a:t>
            </a:fld>
            <a:endParaRPr lang="en-GB"/>
          </a:p>
        </p:txBody>
      </p:sp>
    </p:spTree>
    <p:extLst>
      <p:ext uri="{BB962C8B-B14F-4D97-AF65-F5344CB8AC3E}">
        <p14:creationId xmlns:p14="http://schemas.microsoft.com/office/powerpoint/2010/main" val="3324845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294252-2081-4FA6-915A-4D833D265B82}" type="slidenum">
              <a:rPr lang="en-GB" smtClean="0"/>
              <a:t>1</a:t>
            </a:fld>
            <a:endParaRPr lang="en-GB"/>
          </a:p>
        </p:txBody>
      </p:sp>
    </p:spTree>
    <p:extLst>
      <p:ext uri="{BB962C8B-B14F-4D97-AF65-F5344CB8AC3E}">
        <p14:creationId xmlns:p14="http://schemas.microsoft.com/office/powerpoint/2010/main" val="105744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GB" sz="1200" b="0" i="0" kern="1200" dirty="0">
                <a:solidFill>
                  <a:schemeClr val="tx1"/>
                </a:solidFill>
                <a:effectLst/>
              </a:rPr>
              <a:t>There are six reasons given in the act for holding data, and most of the discussion so far has revolved around consent.</a:t>
            </a:r>
          </a:p>
          <a:p>
            <a:pPr rtl="0" eaLnBrk="1" latinLnBrk="0" hangingPunct="1"/>
            <a:r>
              <a:rPr lang="en-GB" sz="1200" b="0" i="0" kern="1200" dirty="0">
                <a:solidFill>
                  <a:schemeClr val="tx1"/>
                </a:solidFill>
                <a:effectLst/>
              </a:rPr>
              <a:t>But actually there are all these, and no one of them is better than another; you should pick the one that is most appropriate.</a:t>
            </a:r>
          </a:p>
          <a:p>
            <a:pPr rtl="0" eaLnBrk="1" latinLnBrk="0" hangingPunct="1"/>
            <a:endParaRPr lang="en-GB" sz="1200" b="0" i="0" kern="1200" dirty="0">
              <a:solidFill>
                <a:schemeClr val="tx1"/>
              </a:solidFill>
              <a:effectLst/>
            </a:endParaRPr>
          </a:p>
          <a:p>
            <a:pPr rtl="0" eaLnBrk="1" latinLnBrk="0" hangingPunct="1"/>
            <a:r>
              <a:rPr lang="en-GB" sz="1200" b="0" i="0" kern="1200" dirty="0">
                <a:solidFill>
                  <a:schemeClr val="tx1"/>
                </a:solidFill>
                <a:effectLst/>
              </a:rPr>
              <a:t>The definitions are tricky, so a useful document (referred to on the slide) is included in the handout.</a:t>
            </a:r>
          </a:p>
          <a:p>
            <a:pPr rtl="0" eaLnBrk="1" latinLnBrk="0" hangingPunct="1"/>
            <a:endParaRPr lang="en-GB" sz="1200" b="1" i="0" kern="1200" dirty="0">
              <a:solidFill>
                <a:schemeClr val="tx1"/>
              </a:solidFill>
              <a:effectLst/>
            </a:endParaRPr>
          </a:p>
          <a:p>
            <a:pPr rtl="0" eaLnBrk="1" latinLnBrk="0" hangingPunct="1"/>
            <a:r>
              <a:rPr lang="en-GB" sz="1200" b="1" i="0" kern="1200" dirty="0">
                <a:solidFill>
                  <a:schemeClr val="tx1"/>
                </a:solidFill>
                <a:effectLst/>
              </a:rPr>
              <a:t>Choose one – the most appropriate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depends on your specific purposes and the context of the processing. You should consider which lawful basis best fits the circumstances. You might consider that more than one basis applies, in which case you should identify and document all of them from the start.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rtl="0" eaLnBrk="1" latinLnBrk="0" hangingPunct="1"/>
            <a:r>
              <a:rPr lang="en-GB" sz="1200" b="0" i="0" kern="1200" dirty="0">
                <a:solidFill>
                  <a:schemeClr val="tx1"/>
                </a:solidFill>
                <a:effectLst/>
              </a:rPr>
              <a:t>Consent – freely given, can be withheld without detriment.  Forms must be kept (or no audit trail)</a:t>
            </a:r>
            <a:endParaRPr lang="en-GB" sz="1200" dirty="0">
              <a:effectLst/>
            </a:endParaRPr>
          </a:p>
          <a:p>
            <a:pPr rtl="0" eaLnBrk="1" latinLnBrk="0" hangingPunct="1"/>
            <a:r>
              <a:rPr lang="en-GB" sz="1200" b="0" i="0" kern="1200" dirty="0">
                <a:solidFill>
                  <a:schemeClr val="tx1"/>
                </a:solidFill>
                <a:effectLst/>
                <a:latin typeface="+mn-lt"/>
                <a:ea typeface="+mn-ea"/>
                <a:cs typeface="+mn-cs"/>
              </a:rPr>
              <a:t>Necessary to fulfil contract – employees, weddings?</a:t>
            </a:r>
            <a:endParaRPr lang="en-GB" sz="1200" dirty="0">
              <a:effectLst/>
            </a:endParaRPr>
          </a:p>
          <a:p>
            <a:pPr rtl="0" eaLnBrk="1" latinLnBrk="0" hangingPunct="1"/>
            <a:r>
              <a:rPr lang="en-GB" sz="1200" b="0" i="0" kern="1200" dirty="0">
                <a:solidFill>
                  <a:schemeClr val="tx1"/>
                </a:solidFill>
                <a:effectLst/>
                <a:latin typeface="+mn-lt"/>
                <a:ea typeface="+mn-ea"/>
                <a:cs typeface="+mn-cs"/>
              </a:rPr>
              <a:t>Legal obligation of data controller – tax, registers</a:t>
            </a:r>
            <a:r>
              <a:rPr lang="en-GB" sz="1200" b="1" i="0" kern="1200" dirty="0">
                <a:solidFill>
                  <a:schemeClr val="tx1"/>
                </a:solidFill>
                <a:effectLst/>
                <a:latin typeface="+mn-lt"/>
                <a:ea typeface="+mn-ea"/>
                <a:cs typeface="+mn-cs"/>
              </a:rPr>
              <a:t>, H&amp;S book</a:t>
            </a:r>
            <a:endParaRPr lang="en-GB" sz="1200" b="1" dirty="0">
              <a:effectLst/>
            </a:endParaRPr>
          </a:p>
          <a:p>
            <a:pPr rtl="0" eaLnBrk="1" latinLnBrk="0" hangingPunct="1"/>
            <a:r>
              <a:rPr lang="en-GB" sz="1200" b="0" i="0" kern="1200" dirty="0">
                <a:solidFill>
                  <a:schemeClr val="tx1"/>
                </a:solidFill>
                <a:effectLst/>
              </a:rPr>
              <a:t>Legitimate interest – needed for performance of main business – </a:t>
            </a:r>
            <a:r>
              <a:rPr lang="en-GB" sz="1200" b="1" i="0" kern="1200" dirty="0">
                <a:solidFill>
                  <a:schemeClr val="tx1"/>
                </a:solidFill>
                <a:effectLst/>
              </a:rPr>
              <a:t>open to challenge by data subjects and must be explained</a:t>
            </a:r>
          </a:p>
          <a:p>
            <a:pPr rtl="0" eaLnBrk="1" latinLnBrk="0" hangingPunct="1"/>
            <a:endParaRPr lang="en-GB" sz="1200" b="1" i="0" kern="1200" dirty="0">
              <a:solidFill>
                <a:schemeClr val="tx1"/>
              </a:solidFill>
              <a:effectLst/>
              <a:latin typeface="+mn-lt"/>
              <a:ea typeface="+mn-ea"/>
              <a:cs typeface="+mn-cs"/>
            </a:endParaRPr>
          </a:p>
          <a:p>
            <a:pPr rtl="0" eaLnBrk="1" latinLnBrk="0" hangingPunct="1"/>
            <a:r>
              <a:rPr lang="en-GB" sz="1200" b="0" i="0" kern="1200" dirty="0">
                <a:solidFill>
                  <a:schemeClr val="tx1"/>
                </a:solidFill>
                <a:effectLst/>
                <a:latin typeface="+mn-lt"/>
                <a:ea typeface="+mn-ea"/>
                <a:cs typeface="+mn-cs"/>
              </a:rPr>
              <a:t>Needed to protect vital interests – can release a phone number/ address if you think life is at risk,,,,</a:t>
            </a:r>
            <a:endParaRPr lang="en-GB" sz="1200" dirty="0">
              <a:effectLst/>
            </a:endParaRPr>
          </a:p>
          <a:p>
            <a:pPr rtl="0" eaLnBrk="1" latinLnBrk="0" hangingPunct="1"/>
            <a:r>
              <a:rPr lang="en-GB" sz="1200" b="0" i="0" kern="1200" dirty="0">
                <a:solidFill>
                  <a:schemeClr val="tx1"/>
                </a:solidFill>
                <a:effectLst/>
                <a:latin typeface="+mn-lt"/>
                <a:ea typeface="+mn-ea"/>
                <a:cs typeface="+mn-cs"/>
              </a:rPr>
              <a:t>Legal power/ -- weddings</a:t>
            </a:r>
          </a:p>
          <a:p>
            <a:pPr rtl="0" eaLnBrk="1" latinLnBrk="0" hangingPunct="1"/>
            <a:r>
              <a:rPr lang="en-GB" sz="1200" b="0" i="0" kern="1200" dirty="0">
                <a:solidFill>
                  <a:schemeClr val="tx1"/>
                </a:solidFill>
                <a:effectLst/>
                <a:latin typeface="+mn-lt"/>
                <a:ea typeface="+mn-ea"/>
                <a:cs typeface="+mn-cs"/>
              </a:rPr>
              <a:t>public function “the processing is necessary for you to perform a task in the public interest or for your official functions, and the task or function has a clear basis in law.”</a:t>
            </a:r>
          </a:p>
          <a:p>
            <a:endParaRPr lang="en-GB" dirty="0"/>
          </a:p>
          <a:p>
            <a:r>
              <a:rPr lang="en-GB" sz="1200" b="0" i="0" kern="1200" dirty="0">
                <a:solidFill>
                  <a:schemeClr val="tx1"/>
                </a:solidFill>
                <a:effectLst/>
                <a:latin typeface="+mn-lt"/>
                <a:ea typeface="+mn-ea"/>
                <a:cs typeface="+mn-cs"/>
              </a:rPr>
              <a:t>How do we decide which lawful basis applies?  Useful handout as shown included in handouts.</a:t>
            </a:r>
          </a:p>
          <a:p>
            <a:endParaRPr lang="en-GB" dirty="0"/>
          </a:p>
        </p:txBody>
      </p:sp>
      <p:sp>
        <p:nvSpPr>
          <p:cNvPr id="4" name="Slide Number Placeholder 3"/>
          <p:cNvSpPr>
            <a:spLocks noGrp="1"/>
          </p:cNvSpPr>
          <p:nvPr>
            <p:ph type="sldNum" sz="quarter" idx="10"/>
          </p:nvPr>
        </p:nvSpPr>
        <p:spPr/>
        <p:txBody>
          <a:bodyPr/>
          <a:lstStyle/>
          <a:p>
            <a:fld id="{06294252-2081-4FA6-915A-4D833D265B82}" type="slidenum">
              <a:rPr lang="en-GB" smtClean="0"/>
              <a:t>17</a:t>
            </a:fld>
            <a:endParaRPr lang="en-GB"/>
          </a:p>
        </p:txBody>
      </p:sp>
    </p:spTree>
    <p:extLst>
      <p:ext uri="{BB962C8B-B14F-4D97-AF65-F5344CB8AC3E}">
        <p14:creationId xmlns:p14="http://schemas.microsoft.com/office/powerpoint/2010/main" val="149781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real change is an emphasis on</a:t>
            </a:r>
          </a:p>
          <a:p>
            <a:pPr marL="171450" indent="-171450">
              <a:buFont typeface="Arial" panose="020B0604020202020204" pitchFamily="34" charset="0"/>
              <a:buChar char="•"/>
            </a:pPr>
            <a:r>
              <a:rPr lang="en-GB" dirty="0"/>
              <a:t>Informing people in a way they can understand</a:t>
            </a:r>
          </a:p>
          <a:p>
            <a:pPr marL="171450" indent="-171450">
              <a:buFont typeface="Arial" panose="020B0604020202020204" pitchFamily="34" charset="0"/>
              <a:buChar char="•"/>
            </a:pPr>
            <a:r>
              <a:rPr lang="en-GB" dirty="0"/>
              <a:t>Demonstrating – not just being compliant (think Ofsted)</a:t>
            </a:r>
          </a:p>
          <a:p>
            <a:pPr marL="171450" indent="-171450">
              <a:buFont typeface="Arial" panose="020B0604020202020204" pitchFamily="34" charset="0"/>
              <a:buChar char="•"/>
            </a:pPr>
            <a:r>
              <a:rPr lang="en-GB" dirty="0"/>
              <a:t>New rights in certain circumstances e.g. to be forgotten</a:t>
            </a:r>
          </a:p>
          <a:p>
            <a:pPr marL="171450" indent="-171450">
              <a:buFont typeface="Arial" panose="020B0604020202020204" pitchFamily="34" charset="0"/>
              <a:buChar char="•"/>
            </a:pPr>
            <a:r>
              <a:rPr lang="en-GB" dirty="0"/>
              <a:t>New obligations – to inform, to report breaches, to provide free access within 30 days: not charge and provide in 40 days.</a:t>
            </a:r>
          </a:p>
          <a:p>
            <a:endParaRPr lang="en-GB" dirty="0"/>
          </a:p>
        </p:txBody>
      </p:sp>
      <p:sp>
        <p:nvSpPr>
          <p:cNvPr id="4" name="Slide Number Placeholder 3"/>
          <p:cNvSpPr>
            <a:spLocks noGrp="1"/>
          </p:cNvSpPr>
          <p:nvPr>
            <p:ph type="sldNum" sz="quarter" idx="10"/>
          </p:nvPr>
        </p:nvSpPr>
        <p:spPr/>
        <p:txBody>
          <a:bodyPr/>
          <a:lstStyle/>
          <a:p>
            <a:fld id="{06294252-2081-4FA6-915A-4D833D265B82}" type="slidenum">
              <a:rPr lang="en-GB" smtClean="0"/>
              <a:t>19</a:t>
            </a:fld>
            <a:endParaRPr lang="en-GB"/>
          </a:p>
        </p:txBody>
      </p:sp>
    </p:spTree>
    <p:extLst>
      <p:ext uri="{BB962C8B-B14F-4D97-AF65-F5344CB8AC3E}">
        <p14:creationId xmlns:p14="http://schemas.microsoft.com/office/powerpoint/2010/main" val="2599381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294252-2081-4FA6-915A-4D833D265B82}" type="slidenum">
              <a:rPr lang="en-GB" smtClean="0"/>
              <a:t>22</a:t>
            </a:fld>
            <a:endParaRPr lang="en-GB"/>
          </a:p>
        </p:txBody>
      </p:sp>
    </p:spTree>
    <p:extLst>
      <p:ext uri="{BB962C8B-B14F-4D97-AF65-F5344CB8AC3E}">
        <p14:creationId xmlns:p14="http://schemas.microsoft.com/office/powerpoint/2010/main" val="212572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294252-2081-4FA6-915A-4D833D265B82}" type="slidenum">
              <a:rPr lang="en-GB" smtClean="0"/>
              <a:t>7</a:t>
            </a:fld>
            <a:endParaRPr lang="en-GB"/>
          </a:p>
        </p:txBody>
      </p:sp>
    </p:spTree>
    <p:extLst>
      <p:ext uri="{BB962C8B-B14F-4D97-AF65-F5344CB8AC3E}">
        <p14:creationId xmlns:p14="http://schemas.microsoft.com/office/powerpoint/2010/main" val="1732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294252-2081-4FA6-915A-4D833D265B82}" type="slidenum">
              <a:rPr lang="en-GB" smtClean="0"/>
              <a:t>8</a:t>
            </a:fld>
            <a:endParaRPr lang="en-GB"/>
          </a:p>
        </p:txBody>
      </p:sp>
    </p:spTree>
    <p:extLst>
      <p:ext uri="{BB962C8B-B14F-4D97-AF65-F5344CB8AC3E}">
        <p14:creationId xmlns:p14="http://schemas.microsoft.com/office/powerpoint/2010/main" val="259702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(mainly) a breach of record keeping, contracting and security clauses </a:t>
            </a:r>
          </a:p>
          <a:p>
            <a:pPr lvl="1"/>
            <a:r>
              <a:rPr lang="en-GB" dirty="0"/>
              <a:t>maximum fine of up to €10 million, or 2% of annual worldwide turnover, whichever is greater</a:t>
            </a:r>
          </a:p>
          <a:p>
            <a:r>
              <a:rPr lang="en-GB" dirty="0"/>
              <a:t>For (mainly) a breach of the basic principles, Data Subject rights, transfer to third countries, non-compliance with an EU DPA order </a:t>
            </a:r>
          </a:p>
          <a:p>
            <a:pPr lvl="1"/>
            <a:r>
              <a:rPr lang="en-GB" dirty="0"/>
              <a:t>maximum fine of up to €20 million, or 4% of annual worldwide turnover, whichever is greater</a:t>
            </a:r>
          </a:p>
          <a:p>
            <a:endParaRPr lang="en-GB" dirty="0"/>
          </a:p>
        </p:txBody>
      </p:sp>
      <p:sp>
        <p:nvSpPr>
          <p:cNvPr id="4" name="Slide Number Placeholder 3"/>
          <p:cNvSpPr>
            <a:spLocks noGrp="1"/>
          </p:cNvSpPr>
          <p:nvPr>
            <p:ph type="sldNum" sz="quarter" idx="10"/>
          </p:nvPr>
        </p:nvSpPr>
        <p:spPr/>
        <p:txBody>
          <a:bodyPr/>
          <a:lstStyle/>
          <a:p>
            <a:fld id="{06294252-2081-4FA6-915A-4D833D265B82}" type="slidenum">
              <a:rPr lang="en-GB" smtClean="0"/>
              <a:t>9</a:t>
            </a:fld>
            <a:endParaRPr lang="en-GB"/>
          </a:p>
        </p:txBody>
      </p:sp>
    </p:spTree>
    <p:extLst>
      <p:ext uri="{BB962C8B-B14F-4D97-AF65-F5344CB8AC3E}">
        <p14:creationId xmlns:p14="http://schemas.microsoft.com/office/powerpoint/2010/main" val="164831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294252-2081-4FA6-915A-4D833D265B82}" type="slidenum">
              <a:rPr lang="en-GB" smtClean="0"/>
              <a:t>10</a:t>
            </a:fld>
            <a:endParaRPr lang="en-GB"/>
          </a:p>
        </p:txBody>
      </p:sp>
    </p:spTree>
    <p:extLst>
      <p:ext uri="{BB962C8B-B14F-4D97-AF65-F5344CB8AC3E}">
        <p14:creationId xmlns:p14="http://schemas.microsoft.com/office/powerpoint/2010/main" val="316774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294252-2081-4FA6-915A-4D833D265B82}" type="slidenum">
              <a:rPr lang="en-GB" smtClean="0"/>
              <a:t>11</a:t>
            </a:fld>
            <a:endParaRPr lang="en-GB"/>
          </a:p>
        </p:txBody>
      </p:sp>
    </p:spTree>
    <p:extLst>
      <p:ext uri="{BB962C8B-B14F-4D97-AF65-F5344CB8AC3E}">
        <p14:creationId xmlns:p14="http://schemas.microsoft.com/office/powerpoint/2010/main" val="546293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294252-2081-4FA6-915A-4D833D265B82}" type="slidenum">
              <a:rPr lang="en-GB" smtClean="0"/>
              <a:t>12</a:t>
            </a:fld>
            <a:endParaRPr lang="en-GB"/>
          </a:p>
        </p:txBody>
      </p:sp>
    </p:spTree>
    <p:extLst>
      <p:ext uri="{BB962C8B-B14F-4D97-AF65-F5344CB8AC3E}">
        <p14:creationId xmlns:p14="http://schemas.microsoft.com/office/powerpoint/2010/main" val="452431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294252-2081-4FA6-915A-4D833D265B82}" type="slidenum">
              <a:rPr lang="en-GB" smtClean="0"/>
              <a:t>14</a:t>
            </a:fld>
            <a:endParaRPr lang="en-GB"/>
          </a:p>
        </p:txBody>
      </p:sp>
    </p:spTree>
    <p:extLst>
      <p:ext uri="{BB962C8B-B14F-4D97-AF65-F5344CB8AC3E}">
        <p14:creationId xmlns:p14="http://schemas.microsoft.com/office/powerpoint/2010/main" val="251822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294252-2081-4FA6-915A-4D833D265B82}" type="slidenum">
              <a:rPr lang="en-GB" smtClean="0"/>
              <a:t>15</a:t>
            </a:fld>
            <a:endParaRPr lang="en-GB"/>
          </a:p>
        </p:txBody>
      </p:sp>
    </p:spTree>
    <p:extLst>
      <p:ext uri="{BB962C8B-B14F-4D97-AF65-F5344CB8AC3E}">
        <p14:creationId xmlns:p14="http://schemas.microsoft.com/office/powerpoint/2010/main" val="149940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4000">
                <a:solidFill>
                  <a:schemeClr val="tx1"/>
                </a:solidFill>
              </a:defRPr>
            </a:lvl1pPr>
          </a:lstStyle>
          <a:p>
            <a:r>
              <a:rPr kumimoji="0" lang="en-US" dirty="0"/>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54973C8E-7199-41F6-9622-0BE13418D33E}" type="datetimeFigureOut">
              <a:rPr lang="en-GB" smtClean="0"/>
              <a:pPr/>
              <a:t>10/11/2021</a:t>
            </a:fld>
            <a:endParaRPr lang="en-GB"/>
          </a:p>
        </p:txBody>
      </p:sp>
      <p:sp>
        <p:nvSpPr>
          <p:cNvPr id="17" name="Footer Placeholder 16"/>
          <p:cNvSpPr>
            <a:spLocks noGrp="1"/>
          </p:cNvSpPr>
          <p:nvPr>
            <p:ph type="ftr" sz="quarter" idx="11"/>
          </p:nvPr>
        </p:nvSpPr>
        <p:spPr>
          <a:xfrm>
            <a:off x="3864864" y="6355080"/>
            <a:ext cx="4632960" cy="365760"/>
          </a:xfrm>
        </p:spPr>
        <p:txBody>
          <a:bodyPr/>
          <a:lstStyle/>
          <a:p>
            <a:endParaRPr lang="en-GB"/>
          </a:p>
        </p:txBody>
      </p:sp>
      <p:sp>
        <p:nvSpPr>
          <p:cNvPr id="29" name="Slide Number Placeholder 28"/>
          <p:cNvSpPr>
            <a:spLocks noGrp="1"/>
          </p:cNvSpPr>
          <p:nvPr>
            <p:ph type="sldNum" sz="quarter" idx="12"/>
          </p:nvPr>
        </p:nvSpPr>
        <p:spPr>
          <a:xfrm>
            <a:off x="1621536" y="6355080"/>
            <a:ext cx="1625600" cy="365760"/>
          </a:xfrm>
        </p:spPr>
        <p:txBody>
          <a:bodyPr/>
          <a:lstStyle/>
          <a:p>
            <a:fld id="{89F2EE2F-93DD-4795-8F7C-AAD9CF531BA7}" type="slidenum">
              <a:rPr lang="en-GB" smtClean="0"/>
              <a:pPr/>
              <a:t>‹#›</a:t>
            </a:fld>
            <a:endParaRPr lang="en-GB"/>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973C8E-7199-41F6-9622-0BE13418D33E}" type="datetimeFigureOut">
              <a:rPr lang="en-GB" smtClean="0"/>
              <a:pPr/>
              <a:t>10/11/2021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2EE2F-93DD-4795-8F7C-AAD9CF531BA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973C8E-7199-41F6-9622-0BE13418D33E}" type="datetimeFigureOut">
              <a:rPr lang="en-GB" smtClean="0"/>
              <a:pPr/>
              <a:t>10/11/2021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2EE2F-93DD-4795-8F7C-AAD9CF531BA7}" type="slidenum">
              <a:rPr lang="en-GB" smtClean="0"/>
              <a:pPr/>
              <a:t>‹#›</a:t>
            </a:fld>
            <a:endParaRPr lang="en-GB"/>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54973C8E-7199-41F6-9622-0BE13418D33E}" type="datetimeFigureOut">
              <a:rPr lang="en-GB" smtClean="0"/>
              <a:pPr/>
              <a:t>10/11/2021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2EE2F-93DD-4795-8F7C-AAD9CF531BA7}" type="slidenum">
              <a:rPr lang="en-GB" smtClean="0"/>
              <a:pPr/>
              <a:t>‹#›</a:t>
            </a:fld>
            <a:endParaRPr lang="en-GB"/>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54973C8E-7199-41F6-9622-0BE13418D33E}" type="datetimeFigureOut">
              <a:rPr lang="en-GB" smtClean="0"/>
              <a:pPr/>
              <a:t>10/11/2021</a:t>
            </a:fld>
            <a:endParaRPr lang="en-GB"/>
          </a:p>
        </p:txBody>
      </p:sp>
      <p:sp>
        <p:nvSpPr>
          <p:cNvPr id="5" name="Footer Placeholder 4"/>
          <p:cNvSpPr>
            <a:spLocks noGrp="1"/>
          </p:cNvSpPr>
          <p:nvPr>
            <p:ph type="ftr" sz="quarter" idx="11"/>
          </p:nvPr>
        </p:nvSpPr>
        <p:spPr>
          <a:xfrm>
            <a:off x="3864864" y="6355080"/>
            <a:ext cx="4632960" cy="365760"/>
          </a:xfrm>
        </p:spPr>
        <p:txBody>
          <a:bodyPr/>
          <a:lstStyle/>
          <a:p>
            <a:endParaRPr lang="en-GB"/>
          </a:p>
        </p:txBody>
      </p:sp>
      <p:sp>
        <p:nvSpPr>
          <p:cNvPr id="6" name="Slide Number Placeholder 5"/>
          <p:cNvSpPr>
            <a:spLocks noGrp="1"/>
          </p:cNvSpPr>
          <p:nvPr>
            <p:ph type="sldNum" sz="quarter" idx="12"/>
          </p:nvPr>
        </p:nvSpPr>
        <p:spPr>
          <a:xfrm>
            <a:off x="1426464" y="6355080"/>
            <a:ext cx="2027936" cy="365760"/>
          </a:xfrm>
        </p:spPr>
        <p:txBody>
          <a:bodyPr/>
          <a:lstStyle/>
          <a:p>
            <a:fld id="{89F2EE2F-93DD-4795-8F7C-AAD9CF531BA7}" type="slidenum">
              <a:rPr lang="en-GB" smtClean="0"/>
              <a:pPr/>
              <a:t>‹#›</a:t>
            </a:fld>
            <a:endParaRPr lang="en-GB"/>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4973C8E-7199-41F6-9622-0BE13418D33E}" type="datetimeFigureOut">
              <a:rPr lang="en-GB" smtClean="0"/>
              <a:pPr/>
              <a:t>10/11/2021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F2EE2F-93DD-4795-8F7C-AAD9CF531BA7}" type="slidenum">
              <a:rPr lang="en-GB" smtClean="0"/>
              <a:pPr/>
              <a:t>‹#›</a:t>
            </a:fld>
            <a:endParaRPr lang="en-GB"/>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4973C8E-7199-41F6-9622-0BE13418D33E}" type="datetimeFigureOut">
              <a:rPr lang="en-GB" smtClean="0"/>
              <a:pPr/>
              <a:t>10/11/2021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F2EE2F-93DD-4795-8F7C-AAD9CF531BA7}" type="slidenum">
              <a:rPr lang="en-GB" smtClean="0"/>
              <a:pPr/>
              <a:t>‹#›</a:t>
            </a:fld>
            <a:endParaRPr lang="en-GB"/>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4973C8E-7199-41F6-9622-0BE13418D33E}" type="datetimeFigureOut">
              <a:rPr lang="en-GB" smtClean="0"/>
              <a:pPr/>
              <a:t>10/11/2021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F2EE2F-93DD-4795-8F7C-AAD9CF531BA7}" type="slidenum">
              <a:rPr lang="en-GB" smtClean="0"/>
              <a:pPr/>
              <a:t>‹#›</a:t>
            </a:fld>
            <a:endParaRPr lang="en-GB"/>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73C8E-7199-41F6-9622-0BE13418D33E}" type="datetimeFigureOut">
              <a:rPr lang="en-GB" smtClean="0"/>
              <a:pPr/>
              <a:t>10/11/2021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F2EE2F-93DD-4795-8F7C-AAD9CF531BA7}" type="slidenum">
              <a:rPr lang="en-GB" smtClean="0"/>
              <a:pPr/>
              <a:t>‹#›</a:t>
            </a:fld>
            <a:endParaRPr lang="en-GB"/>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4973C8E-7199-41F6-9622-0BE13418D33E}" type="datetimeFigureOut">
              <a:rPr lang="en-GB" smtClean="0"/>
              <a:pPr/>
              <a:t>10/11/2021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F2EE2F-93DD-4795-8F7C-AAD9CF531BA7}" type="slidenum">
              <a:rPr lang="en-GB" smtClean="0"/>
              <a:pPr/>
              <a:t>‹#›</a:t>
            </a:fld>
            <a:endParaRPr lang="en-GB"/>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4973C8E-7199-41F6-9622-0BE13418D33E}" type="datetimeFigureOut">
              <a:rPr lang="en-GB" smtClean="0"/>
              <a:pPr/>
              <a:t>10/11/2021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F2EE2F-93DD-4795-8F7C-AAD9CF531BA7}" type="slidenum">
              <a:rPr lang="en-GB" smtClean="0"/>
              <a:pPr/>
              <a:t>‹#›</a:t>
            </a:fld>
            <a:endParaRPr lang="en-GB"/>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54973C8E-7199-41F6-9622-0BE13418D33E}" type="datetimeFigureOut">
              <a:rPr lang="en-GB" smtClean="0"/>
              <a:pPr/>
              <a:t>10/11/2021</a:t>
            </a:fld>
            <a:endParaRPr lang="en-GB"/>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89F2EE2F-93DD-4795-8F7C-AAD9CF531BA7}" type="slidenum">
              <a:rPr lang="en-GB" smtClean="0"/>
              <a:pPr/>
              <a:t>‹#›</a:t>
            </a:fld>
            <a:endParaRPr lang="en-GB"/>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arishresources.org.uk/gdpr"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eu-eea"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ico.org.uk/" TargetMode="External"/><Relationship Id="rId2" Type="http://schemas.openxmlformats.org/officeDocument/2006/relationships/hyperlink" Target="https://www.oxford.anglican.org/"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arishresources.org.uk/gdpr"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3719212"/>
            <a:ext cx="8784976" cy="846583"/>
          </a:xfrm>
        </p:spPr>
        <p:txBody>
          <a:bodyPr>
            <a:normAutofit/>
          </a:bodyPr>
          <a:lstStyle/>
          <a:p>
            <a:r>
              <a:rPr lang="en-GB" dirty="0"/>
              <a:t>GDPR for Parishes and Deaneries</a:t>
            </a:r>
          </a:p>
        </p:txBody>
      </p:sp>
      <p:sp>
        <p:nvSpPr>
          <p:cNvPr id="3" name="Subtitle 2"/>
          <p:cNvSpPr>
            <a:spLocks noGrp="1"/>
          </p:cNvSpPr>
          <p:nvPr>
            <p:ph type="subTitle" idx="1"/>
          </p:nvPr>
        </p:nvSpPr>
        <p:spPr>
          <a:xfrm>
            <a:off x="3863752" y="5196458"/>
            <a:ext cx="6858000" cy="608806"/>
          </a:xfrm>
        </p:spPr>
        <p:txBody>
          <a:bodyPr>
            <a:normAutofit/>
          </a:bodyPr>
          <a:lstStyle/>
          <a:p>
            <a:r>
              <a:rPr lang="en-GB" dirty="0"/>
              <a:t>November 2018</a:t>
            </a:r>
          </a:p>
        </p:txBody>
      </p:sp>
      <p:pic>
        <p:nvPicPr>
          <p:cNvPr id="22530" name="Picture 2" descr="https://www.oxford.anglican.org/wp-content/uploads/2013/02/Oxford_Diocese_Logo_blue_small.png"/>
          <p:cNvPicPr>
            <a:picLocks noChangeAspect="1" noChangeArrowheads="1"/>
          </p:cNvPicPr>
          <p:nvPr/>
        </p:nvPicPr>
        <p:blipFill>
          <a:blip r:embed="rId3" cstate="print"/>
          <a:srcRect/>
          <a:stretch>
            <a:fillRect/>
          </a:stretch>
        </p:blipFill>
        <p:spPr bwMode="auto">
          <a:xfrm>
            <a:off x="9984432" y="216024"/>
            <a:ext cx="1982090" cy="530393"/>
          </a:xfrm>
          <a:prstGeom prst="rect">
            <a:avLst/>
          </a:prstGeom>
          <a:noFill/>
        </p:spPr>
      </p:pic>
      <p:pic>
        <p:nvPicPr>
          <p:cNvPr id="8" name="Picture 7">
            <a:extLst>
              <a:ext uri="{FF2B5EF4-FFF2-40B4-BE49-F238E27FC236}">
                <a16:creationId xmlns:a16="http://schemas.microsoft.com/office/drawing/2014/main" id="{DCBF092F-C4E9-4310-A1B0-1E6DA5F36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464" y="207985"/>
            <a:ext cx="5691758" cy="2797644"/>
          </a:xfrm>
          <a:prstGeom prst="rect">
            <a:avLst/>
          </a:prstGeom>
        </p:spPr>
      </p:pic>
      <p:pic>
        <p:nvPicPr>
          <p:cNvPr id="6" name="Picture 5">
            <a:extLst>
              <a:ext uri="{FF2B5EF4-FFF2-40B4-BE49-F238E27FC236}">
                <a16:creationId xmlns:a16="http://schemas.microsoft.com/office/drawing/2014/main" id="{3CE0667A-D1B8-4E12-989B-93B46064C4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7808" y="2025332"/>
            <a:ext cx="2359647" cy="1057773"/>
          </a:xfrm>
          <a:prstGeom prst="rect">
            <a:avLst/>
          </a:prstGeom>
        </p:spPr>
      </p:pic>
      <p:sp>
        <p:nvSpPr>
          <p:cNvPr id="5" name="TextBox 4">
            <a:extLst>
              <a:ext uri="{FF2B5EF4-FFF2-40B4-BE49-F238E27FC236}">
                <a16:creationId xmlns:a16="http://schemas.microsoft.com/office/drawing/2014/main" id="{BC476F76-813A-4B5D-8F19-78E0A9B39785}"/>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1</a:t>
            </a:fld>
            <a:endParaRPr lang="en-GB" dirty="0"/>
          </a:p>
        </p:txBody>
      </p:sp>
      <p:sp>
        <p:nvSpPr>
          <p:cNvPr id="7" name="TextBox 6">
            <a:extLst>
              <a:ext uri="{FF2B5EF4-FFF2-40B4-BE49-F238E27FC236}">
                <a16:creationId xmlns:a16="http://schemas.microsoft.com/office/drawing/2014/main" id="{2B50A0AE-A73C-42E2-8726-68F0D7CF8500}"/>
              </a:ext>
            </a:extLst>
          </p:cNvPr>
          <p:cNvSpPr txBox="1"/>
          <p:nvPr/>
        </p:nvSpPr>
        <p:spPr>
          <a:xfrm>
            <a:off x="1127448" y="6495147"/>
            <a:ext cx="1296144" cy="276999"/>
          </a:xfrm>
          <a:prstGeom prst="rect">
            <a:avLst/>
          </a:prstGeom>
          <a:noFill/>
        </p:spPr>
        <p:txBody>
          <a:bodyPr wrap="square" rtlCol="0">
            <a:spAutoFit/>
          </a:bodyPr>
          <a:lstStyle/>
          <a:p>
            <a:r>
              <a:rPr lang="en-GB" sz="1200" dirty="0"/>
              <a:t>v2.0 15NOV18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Personal Data</a:t>
            </a:r>
          </a:p>
        </p:txBody>
      </p:sp>
      <p:sp>
        <p:nvSpPr>
          <p:cNvPr id="5" name="Content Placeholder 4"/>
          <p:cNvSpPr>
            <a:spLocks noGrp="1"/>
          </p:cNvSpPr>
          <p:nvPr>
            <p:ph sz="quarter" idx="1"/>
          </p:nvPr>
        </p:nvSpPr>
        <p:spPr/>
        <p:txBody>
          <a:bodyPr>
            <a:normAutofit/>
          </a:bodyPr>
          <a:lstStyle/>
          <a:p>
            <a:pPr marL="0" indent="0">
              <a:buNone/>
            </a:pPr>
            <a:r>
              <a:rPr lang="en-GB" b="1" dirty="0"/>
              <a:t>Personal data</a:t>
            </a:r>
            <a:r>
              <a:rPr lang="en-GB" dirty="0"/>
              <a:t> is any information about a living individual, which is capable of identifying that individual:</a:t>
            </a:r>
          </a:p>
          <a:p>
            <a:r>
              <a:rPr lang="en-GB" dirty="0"/>
              <a:t>on paper </a:t>
            </a:r>
            <a:r>
              <a:rPr lang="en-GB" i="1" dirty="0"/>
              <a:t>as well as </a:t>
            </a:r>
            <a:r>
              <a:rPr lang="en-GB" dirty="0"/>
              <a:t>digital/electronic</a:t>
            </a:r>
          </a:p>
          <a:p>
            <a:r>
              <a:rPr lang="en-GB" dirty="0"/>
              <a:t>images </a:t>
            </a:r>
            <a:r>
              <a:rPr lang="en-GB" i="1" dirty="0"/>
              <a:t>as well as </a:t>
            </a:r>
            <a:r>
              <a:rPr lang="en-GB" dirty="0"/>
              <a:t>text (e.g. photos, CCTV)</a:t>
            </a:r>
          </a:p>
          <a:p>
            <a:r>
              <a:rPr lang="en-GB" dirty="0"/>
              <a:t>don’t forget </a:t>
            </a:r>
            <a:r>
              <a:rPr lang="en-GB" i="1" dirty="0"/>
              <a:t>indirect</a:t>
            </a:r>
          </a:p>
        </p:txBody>
      </p:sp>
      <p:sp>
        <p:nvSpPr>
          <p:cNvPr id="2" name="Content Placeholder 1">
            <a:extLst>
              <a:ext uri="{FF2B5EF4-FFF2-40B4-BE49-F238E27FC236}">
                <a16:creationId xmlns:a16="http://schemas.microsoft.com/office/drawing/2014/main" id="{2C40932A-A4A6-43B4-94D5-36686F8779A5}"/>
              </a:ext>
            </a:extLst>
          </p:cNvPr>
          <p:cNvSpPr>
            <a:spLocks noGrp="1"/>
          </p:cNvSpPr>
          <p:nvPr>
            <p:ph sz="quarter" idx="2"/>
          </p:nvPr>
        </p:nvSpPr>
        <p:spPr/>
        <p:txBody>
          <a:bodyPr>
            <a:normAutofit/>
          </a:bodyPr>
          <a:lstStyle/>
          <a:p>
            <a:pPr marL="0" indent="0">
              <a:buNone/>
            </a:pPr>
            <a:r>
              <a:rPr lang="en-GB" b="1" dirty="0"/>
              <a:t>Sensitive Personal data </a:t>
            </a:r>
            <a:r>
              <a:rPr lang="en-GB" dirty="0"/>
              <a:t>is any information relating to an individual’s</a:t>
            </a:r>
          </a:p>
          <a:p>
            <a:r>
              <a:rPr lang="en-GB" dirty="0"/>
              <a:t>Racial or ethnic origin</a:t>
            </a:r>
          </a:p>
          <a:p>
            <a:r>
              <a:rPr lang="en-GB" dirty="0"/>
              <a:t>Sexual orientation</a:t>
            </a:r>
          </a:p>
          <a:p>
            <a:r>
              <a:rPr lang="en-GB" b="1" dirty="0"/>
              <a:t>Religious</a:t>
            </a:r>
            <a:r>
              <a:rPr lang="en-GB" dirty="0"/>
              <a:t>, political or trade union affiliation</a:t>
            </a:r>
          </a:p>
          <a:p>
            <a:r>
              <a:rPr lang="en-GB" dirty="0"/>
              <a:t>Genetic or biometric data</a:t>
            </a:r>
          </a:p>
          <a:p>
            <a:pPr marL="0" indent="0">
              <a:buNone/>
            </a:pPr>
            <a:r>
              <a:rPr lang="en-GB" dirty="0"/>
              <a:t>Known as ‘</a:t>
            </a:r>
            <a:r>
              <a:rPr lang="en-GB" b="1" dirty="0"/>
              <a:t>special category</a:t>
            </a:r>
            <a:r>
              <a:rPr lang="en-GB" dirty="0"/>
              <a:t>’ data.</a:t>
            </a:r>
            <a:br>
              <a:rPr lang="en-GB" dirty="0"/>
            </a:br>
            <a:endParaRPr lang="en-GB" dirty="0"/>
          </a:p>
          <a:p>
            <a:pPr marL="0" indent="0">
              <a:buNone/>
            </a:pPr>
            <a:r>
              <a:rPr lang="en-GB" dirty="0"/>
              <a:t>NB Christian religious affiliation can be </a:t>
            </a:r>
            <a:r>
              <a:rPr lang="en-GB" i="1" dirty="0"/>
              <a:t>inferred</a:t>
            </a:r>
            <a:r>
              <a:rPr lang="en-GB" dirty="0"/>
              <a:t> for church members.</a:t>
            </a:r>
          </a:p>
        </p:txBody>
      </p:sp>
      <p:pic>
        <p:nvPicPr>
          <p:cNvPr id="7" name="Picture 2" descr="https://www.oxford.anglican.org/wp-content/uploads/2013/02/Oxford_Diocese_Logo_blue_small.png">
            <a:extLst>
              <a:ext uri="{FF2B5EF4-FFF2-40B4-BE49-F238E27FC236}">
                <a16:creationId xmlns:a16="http://schemas.microsoft.com/office/drawing/2014/main" id="{5367D0B9-2DEC-4872-B74E-926A9994B012}"/>
              </a:ext>
            </a:extLst>
          </p:cNvPr>
          <p:cNvPicPr>
            <a:picLocks noChangeAspect="1" noChangeArrowheads="1"/>
          </p:cNvPicPr>
          <p:nvPr/>
        </p:nvPicPr>
        <p:blipFill>
          <a:blip r:embed="rId3" cstate="print"/>
          <a:srcRect/>
          <a:stretch>
            <a:fillRect/>
          </a:stretch>
        </p:blipFill>
        <p:spPr bwMode="auto">
          <a:xfrm>
            <a:off x="9984432" y="216024"/>
            <a:ext cx="1982090" cy="530393"/>
          </a:xfrm>
          <a:prstGeom prst="rect">
            <a:avLst/>
          </a:prstGeom>
          <a:noFill/>
        </p:spPr>
      </p:pic>
      <p:sp>
        <p:nvSpPr>
          <p:cNvPr id="8" name="TextBox 7">
            <a:extLst>
              <a:ext uri="{FF2B5EF4-FFF2-40B4-BE49-F238E27FC236}">
                <a16:creationId xmlns:a16="http://schemas.microsoft.com/office/drawing/2014/main" id="{D309FE0A-72E6-4903-8C26-59365FF433FE}"/>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10</a:t>
            </a:fld>
            <a:endParaRPr lang="en-GB" dirty="0"/>
          </a:p>
        </p:txBody>
      </p:sp>
      <p:grpSp>
        <p:nvGrpSpPr>
          <p:cNvPr id="15" name="Group 14">
            <a:extLst>
              <a:ext uri="{FF2B5EF4-FFF2-40B4-BE49-F238E27FC236}">
                <a16:creationId xmlns:a16="http://schemas.microsoft.com/office/drawing/2014/main" id="{4E06851F-A850-4D26-BA57-8DEA69C63288}"/>
              </a:ext>
            </a:extLst>
          </p:cNvPr>
          <p:cNvGrpSpPr/>
          <p:nvPr/>
        </p:nvGrpSpPr>
        <p:grpSpPr>
          <a:xfrm>
            <a:off x="672027" y="4704205"/>
            <a:ext cx="5123370" cy="1442386"/>
            <a:chOff x="936435" y="4704205"/>
            <a:chExt cx="5123370" cy="1442386"/>
          </a:xfrm>
        </p:grpSpPr>
        <p:grpSp>
          <p:nvGrpSpPr>
            <p:cNvPr id="9" name="Group 8">
              <a:extLst>
                <a:ext uri="{FF2B5EF4-FFF2-40B4-BE49-F238E27FC236}">
                  <a16:creationId xmlns:a16="http://schemas.microsoft.com/office/drawing/2014/main" id="{0368FA39-C849-4977-A808-43866DFF0A54}"/>
                </a:ext>
              </a:extLst>
            </p:cNvPr>
            <p:cNvGrpSpPr/>
            <p:nvPr/>
          </p:nvGrpSpPr>
          <p:grpSpPr>
            <a:xfrm>
              <a:off x="936435" y="4704205"/>
              <a:ext cx="5123370" cy="1442386"/>
              <a:chOff x="6223884" y="4149080"/>
              <a:chExt cx="5536360" cy="2139164"/>
            </a:xfrm>
          </p:grpSpPr>
          <p:sp>
            <p:nvSpPr>
              <p:cNvPr id="10" name="Rectangle: Rounded Corners 9">
                <a:extLst>
                  <a:ext uri="{FF2B5EF4-FFF2-40B4-BE49-F238E27FC236}">
                    <a16:creationId xmlns:a16="http://schemas.microsoft.com/office/drawing/2014/main" id="{AC913A23-E8D2-4273-9CFA-AF1F5B5688F3}"/>
                  </a:ext>
                </a:extLst>
              </p:cNvPr>
              <p:cNvSpPr/>
              <p:nvPr/>
            </p:nvSpPr>
            <p:spPr>
              <a:xfrm>
                <a:off x="6223884" y="4149080"/>
                <a:ext cx="5536360" cy="21391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14B2C89-0A81-429C-AAD1-3EAB8BF44EC9}"/>
                  </a:ext>
                </a:extLst>
              </p:cNvPr>
              <p:cNvSpPr txBox="1"/>
              <p:nvPr/>
            </p:nvSpPr>
            <p:spPr>
              <a:xfrm>
                <a:off x="7412612" y="4368475"/>
                <a:ext cx="4211387" cy="1780176"/>
              </a:xfrm>
              <a:prstGeom prst="rect">
                <a:avLst/>
              </a:prstGeom>
              <a:noFill/>
            </p:spPr>
            <p:txBody>
              <a:bodyPr wrap="square" rtlCol="0">
                <a:spAutoFit/>
              </a:bodyPr>
              <a:lstStyle/>
              <a:p>
                <a:pPr algn="ctr"/>
                <a:r>
                  <a:rPr lang="en-GB" sz="2400" dirty="0"/>
                  <a:t>The </a:t>
                </a:r>
                <a:r>
                  <a:rPr lang="en-GB" sz="2400" b="1" dirty="0"/>
                  <a:t>Data Subject</a:t>
                </a:r>
                <a:r>
                  <a:rPr lang="en-GB" sz="2400" dirty="0"/>
                  <a:t> is the person about whom personal data is being processed</a:t>
                </a:r>
              </a:p>
            </p:txBody>
          </p:sp>
        </p:grpSp>
        <p:pic>
          <p:nvPicPr>
            <p:cNvPr id="13" name="Graphic 12" descr="User">
              <a:extLst>
                <a:ext uri="{FF2B5EF4-FFF2-40B4-BE49-F238E27FC236}">
                  <a16:creationId xmlns:a16="http://schemas.microsoft.com/office/drawing/2014/main" id="{216AD8BD-37A7-4876-B040-9AB4CC95C5C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0299" y="5022081"/>
              <a:ext cx="846189" cy="914400"/>
            </a:xfrm>
            <a:prstGeom prst="rect">
              <a:avLst/>
            </a:prstGeom>
          </p:spPr>
        </p:pic>
      </p:grpSp>
    </p:spTree>
    <p:extLst>
      <p:ext uri="{BB962C8B-B14F-4D97-AF65-F5344CB8AC3E}">
        <p14:creationId xmlns:p14="http://schemas.microsoft.com/office/powerpoint/2010/main" val="305589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Data Controllers and Processors</a:t>
            </a:r>
          </a:p>
        </p:txBody>
      </p:sp>
      <p:sp>
        <p:nvSpPr>
          <p:cNvPr id="5" name="Content Placeholder 4"/>
          <p:cNvSpPr>
            <a:spLocks noGrp="1"/>
          </p:cNvSpPr>
          <p:nvPr>
            <p:ph sz="quarter" idx="1"/>
          </p:nvPr>
        </p:nvSpPr>
        <p:spPr>
          <a:xfrm>
            <a:off x="609600" y="1219200"/>
            <a:ext cx="5388864" cy="2425824"/>
          </a:xfrm>
        </p:spPr>
        <p:txBody>
          <a:bodyPr>
            <a:normAutofit/>
          </a:bodyPr>
          <a:lstStyle/>
          <a:p>
            <a:pPr marL="0" indent="0">
              <a:buNone/>
            </a:pPr>
            <a:r>
              <a:rPr lang="en-GB" b="1" dirty="0"/>
              <a:t>Data Controller</a:t>
            </a:r>
          </a:p>
          <a:p>
            <a:r>
              <a:rPr lang="en-GB" dirty="0"/>
              <a:t>The legal entity that decides </a:t>
            </a:r>
            <a:r>
              <a:rPr lang="en-GB" i="1" dirty="0"/>
              <a:t>how</a:t>
            </a:r>
            <a:r>
              <a:rPr lang="en-GB" dirty="0"/>
              <a:t> the data is </a:t>
            </a:r>
            <a:r>
              <a:rPr lang="en-GB" i="1" dirty="0"/>
              <a:t>kept and used</a:t>
            </a:r>
          </a:p>
          <a:p>
            <a:pPr marL="274320" lvl="1" indent="0">
              <a:buNone/>
            </a:pPr>
            <a:r>
              <a:rPr lang="en-GB" dirty="0"/>
              <a:t>(the data controller may also process data, also you can have joint controllers)</a:t>
            </a:r>
          </a:p>
        </p:txBody>
      </p:sp>
      <p:sp>
        <p:nvSpPr>
          <p:cNvPr id="2" name="Content Placeholder 1">
            <a:extLst>
              <a:ext uri="{FF2B5EF4-FFF2-40B4-BE49-F238E27FC236}">
                <a16:creationId xmlns:a16="http://schemas.microsoft.com/office/drawing/2014/main" id="{BC990441-84B7-4553-8D2F-15E19B8A3814}"/>
              </a:ext>
            </a:extLst>
          </p:cNvPr>
          <p:cNvSpPr>
            <a:spLocks noGrp="1"/>
          </p:cNvSpPr>
          <p:nvPr>
            <p:ph sz="quarter" idx="2"/>
          </p:nvPr>
        </p:nvSpPr>
        <p:spPr>
          <a:xfrm>
            <a:off x="6176264" y="1216152"/>
            <a:ext cx="5388864" cy="2425824"/>
          </a:xfrm>
        </p:spPr>
        <p:txBody>
          <a:bodyPr>
            <a:normAutofit/>
          </a:bodyPr>
          <a:lstStyle/>
          <a:p>
            <a:pPr marL="0" indent="0">
              <a:buNone/>
            </a:pPr>
            <a:r>
              <a:rPr lang="en-GB" b="1" dirty="0"/>
              <a:t>Data Processor</a:t>
            </a:r>
          </a:p>
          <a:p>
            <a:r>
              <a:rPr lang="en-GB" dirty="0"/>
              <a:t>A different legal entity who is actually processing (using) the data, (on instructions from the data controller)</a:t>
            </a:r>
          </a:p>
        </p:txBody>
      </p:sp>
      <p:pic>
        <p:nvPicPr>
          <p:cNvPr id="7" name="Picture 2" descr="https://www.oxford.anglican.org/wp-content/uploads/2013/02/Oxford_Diocese_Logo_blue_small.png">
            <a:extLst>
              <a:ext uri="{FF2B5EF4-FFF2-40B4-BE49-F238E27FC236}">
                <a16:creationId xmlns:a16="http://schemas.microsoft.com/office/drawing/2014/main" id="{5367D0B9-2DEC-4872-B74E-926A9994B012}"/>
              </a:ext>
            </a:extLst>
          </p:cNvPr>
          <p:cNvPicPr>
            <a:picLocks noChangeAspect="1" noChangeArrowheads="1"/>
          </p:cNvPicPr>
          <p:nvPr/>
        </p:nvPicPr>
        <p:blipFill>
          <a:blip r:embed="rId3" cstate="print"/>
          <a:srcRect/>
          <a:stretch>
            <a:fillRect/>
          </a:stretch>
        </p:blipFill>
        <p:spPr bwMode="auto">
          <a:xfrm>
            <a:off x="9984432" y="216024"/>
            <a:ext cx="1982090" cy="530393"/>
          </a:xfrm>
          <a:prstGeom prst="rect">
            <a:avLst/>
          </a:prstGeom>
          <a:noFill/>
        </p:spPr>
      </p:pic>
      <p:grpSp>
        <p:nvGrpSpPr>
          <p:cNvPr id="19" name="Group 18">
            <a:extLst>
              <a:ext uri="{FF2B5EF4-FFF2-40B4-BE49-F238E27FC236}">
                <a16:creationId xmlns:a16="http://schemas.microsoft.com/office/drawing/2014/main" id="{87299A42-68C6-4C84-A212-0AA854A44A8C}"/>
              </a:ext>
            </a:extLst>
          </p:cNvPr>
          <p:cNvGrpSpPr/>
          <p:nvPr/>
        </p:nvGrpSpPr>
        <p:grpSpPr>
          <a:xfrm>
            <a:off x="7085987" y="3902910"/>
            <a:ext cx="4490024" cy="2334402"/>
            <a:chOff x="7366616" y="3641976"/>
            <a:chExt cx="4490024" cy="2595336"/>
          </a:xfrm>
        </p:grpSpPr>
        <p:sp>
          <p:nvSpPr>
            <p:cNvPr id="18" name="Rectangle: Rounded Corners 17">
              <a:extLst>
                <a:ext uri="{FF2B5EF4-FFF2-40B4-BE49-F238E27FC236}">
                  <a16:creationId xmlns:a16="http://schemas.microsoft.com/office/drawing/2014/main" id="{EBA5EABC-C507-416D-8A24-6A03BF880597}"/>
                </a:ext>
              </a:extLst>
            </p:cNvPr>
            <p:cNvSpPr/>
            <p:nvPr/>
          </p:nvSpPr>
          <p:spPr>
            <a:xfrm>
              <a:off x="7366616" y="3641976"/>
              <a:ext cx="4490024" cy="2595336"/>
            </a:xfrm>
            <a:prstGeom prst="roundRect">
              <a:avLst>
                <a:gd name="adj" fmla="val 406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7335CBB0-00AE-4A2F-B32F-2DAA87387B25}"/>
                </a:ext>
              </a:extLst>
            </p:cNvPr>
            <p:cNvGrpSpPr/>
            <p:nvPr/>
          </p:nvGrpSpPr>
          <p:grpSpPr>
            <a:xfrm>
              <a:off x="7464152" y="3641976"/>
              <a:ext cx="4392488" cy="2184142"/>
              <a:chOff x="7162981" y="3641976"/>
              <a:chExt cx="4392488" cy="2184142"/>
            </a:xfrm>
          </p:grpSpPr>
          <p:pic>
            <p:nvPicPr>
              <p:cNvPr id="10" name="Graphic 9" descr="Warning">
                <a:extLst>
                  <a:ext uri="{FF2B5EF4-FFF2-40B4-BE49-F238E27FC236}">
                    <a16:creationId xmlns:a16="http://schemas.microsoft.com/office/drawing/2014/main" id="{C3F73470-EA4B-4015-8D2B-D19092826CD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02025" y="3641976"/>
                <a:ext cx="914400" cy="914400"/>
              </a:xfrm>
              <a:prstGeom prst="rect">
                <a:avLst/>
              </a:prstGeom>
            </p:spPr>
          </p:pic>
          <p:sp>
            <p:nvSpPr>
              <p:cNvPr id="11" name="TextBox 10">
                <a:extLst>
                  <a:ext uri="{FF2B5EF4-FFF2-40B4-BE49-F238E27FC236}">
                    <a16:creationId xmlns:a16="http://schemas.microsoft.com/office/drawing/2014/main" id="{EE8371DC-D848-451E-AD23-C0ABE1EF23BF}"/>
                  </a:ext>
                </a:extLst>
              </p:cNvPr>
              <p:cNvSpPr txBox="1"/>
              <p:nvPr/>
            </p:nvSpPr>
            <p:spPr>
              <a:xfrm>
                <a:off x="7162981" y="4625789"/>
                <a:ext cx="4392488" cy="1200329"/>
              </a:xfrm>
              <a:prstGeom prst="rect">
                <a:avLst/>
              </a:prstGeom>
              <a:noFill/>
            </p:spPr>
            <p:txBody>
              <a:bodyPr wrap="square" rtlCol="0">
                <a:spAutoFit/>
              </a:bodyPr>
              <a:lstStyle/>
              <a:p>
                <a:pPr algn="ctr"/>
                <a:r>
                  <a:rPr lang="en-GB" sz="2400" dirty="0"/>
                  <a:t>Watch out for different </a:t>
                </a:r>
                <a:br>
                  <a:rPr lang="en-GB" sz="2400" dirty="0"/>
                </a:br>
                <a:r>
                  <a:rPr lang="en-GB" sz="2400" b="1" dirty="0"/>
                  <a:t>legal entities</a:t>
                </a:r>
                <a:r>
                  <a:rPr lang="en-GB" sz="2400" dirty="0"/>
                  <a:t>: incumbents, PCCs, ODBF, ODBE, suppliers, etc.</a:t>
                </a:r>
              </a:p>
            </p:txBody>
          </p:sp>
        </p:grpSp>
      </p:grpSp>
      <p:grpSp>
        <p:nvGrpSpPr>
          <p:cNvPr id="13" name="Group 12">
            <a:extLst>
              <a:ext uri="{FF2B5EF4-FFF2-40B4-BE49-F238E27FC236}">
                <a16:creationId xmlns:a16="http://schemas.microsoft.com/office/drawing/2014/main" id="{E4BE39DE-2E9B-48BD-B1E8-AA4C9C5B3882}"/>
              </a:ext>
            </a:extLst>
          </p:cNvPr>
          <p:cNvGrpSpPr/>
          <p:nvPr/>
        </p:nvGrpSpPr>
        <p:grpSpPr>
          <a:xfrm>
            <a:off x="557225" y="3902911"/>
            <a:ext cx="5976664" cy="2334401"/>
            <a:chOff x="5591944" y="3902911"/>
            <a:chExt cx="5976664" cy="2334401"/>
          </a:xfrm>
        </p:grpSpPr>
        <p:sp>
          <p:nvSpPr>
            <p:cNvPr id="16" name="Rectangle: Rounded Corners 15">
              <a:extLst>
                <a:ext uri="{FF2B5EF4-FFF2-40B4-BE49-F238E27FC236}">
                  <a16:creationId xmlns:a16="http://schemas.microsoft.com/office/drawing/2014/main" id="{02572C5B-17DD-4097-AC1A-824A1F29E344}"/>
                </a:ext>
              </a:extLst>
            </p:cNvPr>
            <p:cNvSpPr/>
            <p:nvPr/>
          </p:nvSpPr>
          <p:spPr>
            <a:xfrm>
              <a:off x="5663952" y="3902911"/>
              <a:ext cx="5904656" cy="2334401"/>
            </a:xfrm>
            <a:prstGeom prst="roundRect">
              <a:avLst>
                <a:gd name="adj" fmla="val 466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17CC1CE-2EE9-4454-9A9F-BE2AE3993712}"/>
                </a:ext>
              </a:extLst>
            </p:cNvPr>
            <p:cNvSpPr txBox="1"/>
            <p:nvPr/>
          </p:nvSpPr>
          <p:spPr>
            <a:xfrm>
              <a:off x="7104112" y="4149080"/>
              <a:ext cx="4392488" cy="1938992"/>
            </a:xfrm>
            <a:prstGeom prst="rect">
              <a:avLst/>
            </a:prstGeom>
            <a:noFill/>
          </p:spPr>
          <p:txBody>
            <a:bodyPr wrap="square" rtlCol="0">
              <a:spAutoFit/>
            </a:bodyPr>
            <a:lstStyle/>
            <a:p>
              <a:pPr algn="ctr"/>
              <a:r>
                <a:rPr lang="en-GB" sz="2400" dirty="0"/>
                <a:t>Recording, disseminating, adapting, obtaining, destroying, organising, erasing, transmitting, retrieving, combining, altering, holding …</a:t>
              </a:r>
            </a:p>
            <a:p>
              <a:pPr algn="ctr"/>
              <a:r>
                <a:rPr lang="en-GB" sz="2400" dirty="0"/>
                <a:t>… are ALL DATA PROCESSING</a:t>
              </a:r>
            </a:p>
          </p:txBody>
        </p:sp>
        <p:pic>
          <p:nvPicPr>
            <p:cNvPr id="9" name="Graphic 8" descr="Gears">
              <a:extLst>
                <a:ext uri="{FF2B5EF4-FFF2-40B4-BE49-F238E27FC236}">
                  <a16:creationId xmlns:a16="http://schemas.microsoft.com/office/drawing/2014/main" id="{FA00F144-AF7B-4B8E-8580-BF110ADE23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1944" y="4221088"/>
              <a:ext cx="1708684" cy="1708684"/>
            </a:xfrm>
            <a:prstGeom prst="rect">
              <a:avLst/>
            </a:prstGeom>
          </p:spPr>
        </p:pic>
      </p:grpSp>
      <p:sp>
        <p:nvSpPr>
          <p:cNvPr id="15" name="TextBox 14">
            <a:extLst>
              <a:ext uri="{FF2B5EF4-FFF2-40B4-BE49-F238E27FC236}">
                <a16:creationId xmlns:a16="http://schemas.microsoft.com/office/drawing/2014/main" id="{41A894E9-62E3-4D61-85BD-E8A546F6D031}"/>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11</a:t>
            </a:fld>
            <a:endParaRPr lang="en-GB" dirty="0"/>
          </a:p>
        </p:txBody>
      </p:sp>
    </p:spTree>
    <p:extLst>
      <p:ext uri="{BB962C8B-B14F-4D97-AF65-F5344CB8AC3E}">
        <p14:creationId xmlns:p14="http://schemas.microsoft.com/office/powerpoint/2010/main" val="13343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036" y="2996952"/>
            <a:ext cx="8786564" cy="850776"/>
          </a:xfrm>
        </p:spPr>
        <p:txBody>
          <a:bodyPr>
            <a:noAutofit/>
          </a:bodyPr>
          <a:lstStyle/>
          <a:p>
            <a:r>
              <a:rPr lang="en-GB" sz="4000" dirty="0"/>
              <a:t>A Glimpse of the Process…</a:t>
            </a:r>
          </a:p>
        </p:txBody>
      </p:sp>
      <p:sp>
        <p:nvSpPr>
          <p:cNvPr id="3" name="Text Placeholder 2"/>
          <p:cNvSpPr>
            <a:spLocks noGrp="1"/>
          </p:cNvSpPr>
          <p:nvPr>
            <p:ph type="body" idx="1"/>
          </p:nvPr>
        </p:nvSpPr>
        <p:spPr/>
        <p:txBody>
          <a:bodyPr/>
          <a:lstStyle/>
          <a:p>
            <a:endParaRPr lang="en-GB"/>
          </a:p>
        </p:txBody>
      </p:sp>
      <p:sp>
        <p:nvSpPr>
          <p:cNvPr id="4" name="TextBox 3">
            <a:extLst>
              <a:ext uri="{FF2B5EF4-FFF2-40B4-BE49-F238E27FC236}">
                <a16:creationId xmlns:a16="http://schemas.microsoft.com/office/drawing/2014/main" id="{B1E52160-717F-47CB-AF3E-E8B1782670A9}"/>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12</a:t>
            </a:fld>
            <a:endParaRPr lang="en-GB" dirty="0"/>
          </a:p>
        </p:txBody>
      </p:sp>
    </p:spTree>
    <p:extLst>
      <p:ext uri="{BB962C8B-B14F-4D97-AF65-F5344CB8AC3E}">
        <p14:creationId xmlns:p14="http://schemas.microsoft.com/office/powerpoint/2010/main" val="14162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B9EB-59FF-423D-A325-D34C24C4B1B5}"/>
              </a:ext>
            </a:extLst>
          </p:cNvPr>
          <p:cNvSpPr>
            <a:spLocks noGrp="1"/>
          </p:cNvSpPr>
          <p:nvPr>
            <p:ph type="title"/>
          </p:nvPr>
        </p:nvSpPr>
        <p:spPr/>
        <p:txBody>
          <a:bodyPr/>
          <a:lstStyle/>
          <a:p>
            <a:r>
              <a:rPr lang="en-GB" dirty="0"/>
              <a:t>Typical steps for parishes/deaneries:</a:t>
            </a:r>
          </a:p>
        </p:txBody>
      </p:sp>
      <p:sp>
        <p:nvSpPr>
          <p:cNvPr id="3" name="Content Placeholder 2">
            <a:extLst>
              <a:ext uri="{FF2B5EF4-FFF2-40B4-BE49-F238E27FC236}">
                <a16:creationId xmlns:a16="http://schemas.microsoft.com/office/drawing/2014/main" id="{3296D129-1178-47AC-ABAE-A32D1CA1D380}"/>
              </a:ext>
            </a:extLst>
          </p:cNvPr>
          <p:cNvSpPr>
            <a:spLocks noGrp="1"/>
          </p:cNvSpPr>
          <p:nvPr>
            <p:ph sz="quarter" idx="1"/>
          </p:nvPr>
        </p:nvSpPr>
        <p:spPr/>
        <p:txBody>
          <a:bodyPr>
            <a:normAutofit lnSpcReduction="10000"/>
          </a:bodyPr>
          <a:lstStyle/>
          <a:p>
            <a:pPr marL="514350" indent="-514350">
              <a:buFont typeface="+mj-lt"/>
              <a:buAutoNum type="arabicPeriod"/>
            </a:pPr>
            <a:r>
              <a:rPr lang="en-GB" dirty="0"/>
              <a:t>Raise awareness</a:t>
            </a:r>
          </a:p>
          <a:p>
            <a:pPr marL="514350" indent="-514350">
              <a:buFont typeface="+mj-lt"/>
              <a:buAutoNum type="arabicPeriod"/>
            </a:pPr>
            <a:r>
              <a:rPr lang="en-GB" dirty="0"/>
              <a:t>Conduct a Data Audit (and data mapping)</a:t>
            </a:r>
          </a:p>
          <a:p>
            <a:pPr marL="514350" indent="-514350">
              <a:buFont typeface="+mj-lt"/>
              <a:buAutoNum type="arabicPeriod"/>
            </a:pPr>
            <a:r>
              <a:rPr lang="en-GB" dirty="0"/>
              <a:t>Identify (and document) your ‘lawful bases’</a:t>
            </a:r>
          </a:p>
          <a:p>
            <a:pPr marL="514350" indent="-514350">
              <a:buFont typeface="+mj-lt"/>
              <a:buAutoNum type="arabicPeriod"/>
            </a:pPr>
            <a:r>
              <a:rPr lang="en-GB" dirty="0"/>
              <a:t>Check your processes meet the ‘eight rights’ and ‘seven principles’</a:t>
            </a:r>
          </a:p>
          <a:p>
            <a:pPr marL="514350" indent="-514350">
              <a:buFont typeface="+mj-lt"/>
              <a:buAutoNum type="arabicPeriod"/>
            </a:pPr>
            <a:r>
              <a:rPr lang="en-GB" dirty="0"/>
              <a:t>Review how you get consent</a:t>
            </a:r>
          </a:p>
          <a:p>
            <a:pPr marL="514350" indent="-514350">
              <a:buFont typeface="+mj-lt"/>
              <a:buAutoNum type="arabicPeriod"/>
            </a:pPr>
            <a:r>
              <a:rPr lang="en-GB" dirty="0"/>
              <a:t>Build in extra protection for children</a:t>
            </a:r>
          </a:p>
          <a:p>
            <a:pPr marL="514350" indent="-514350">
              <a:buFont typeface="+mj-lt"/>
              <a:buAutoNum type="arabicPeriod"/>
            </a:pPr>
            <a:r>
              <a:rPr lang="en-GB" dirty="0"/>
              <a:t>Data retention and disposal</a:t>
            </a:r>
          </a:p>
          <a:p>
            <a:pPr marL="514350" indent="-514350">
              <a:buFont typeface="+mj-lt"/>
              <a:buAutoNum type="arabicPeriod"/>
            </a:pPr>
            <a:r>
              <a:rPr lang="en-GB" dirty="0"/>
              <a:t>Review your Data Sharing</a:t>
            </a:r>
          </a:p>
          <a:p>
            <a:pPr marL="514350" indent="-514350">
              <a:buFont typeface="+mj-lt"/>
              <a:buAutoNum type="arabicPeriod"/>
            </a:pPr>
            <a:endParaRPr lang="en-GB" dirty="0"/>
          </a:p>
        </p:txBody>
      </p:sp>
      <p:sp>
        <p:nvSpPr>
          <p:cNvPr id="7" name="Content Placeholder 6">
            <a:extLst>
              <a:ext uri="{FF2B5EF4-FFF2-40B4-BE49-F238E27FC236}">
                <a16:creationId xmlns:a16="http://schemas.microsoft.com/office/drawing/2014/main" id="{4183861A-7876-45ED-AFF9-E1ECD6C22E76}"/>
              </a:ext>
            </a:extLst>
          </p:cNvPr>
          <p:cNvSpPr>
            <a:spLocks noGrp="1"/>
          </p:cNvSpPr>
          <p:nvPr>
            <p:ph sz="quarter" idx="2"/>
          </p:nvPr>
        </p:nvSpPr>
        <p:spPr/>
        <p:txBody>
          <a:bodyPr>
            <a:normAutofit lnSpcReduction="10000"/>
          </a:bodyPr>
          <a:lstStyle/>
          <a:p>
            <a:pPr marL="514350" indent="-514350">
              <a:buFont typeface="+mj-lt"/>
              <a:buAutoNum type="arabicPeriod" startAt="9"/>
            </a:pPr>
            <a:r>
              <a:rPr lang="en-GB" dirty="0"/>
              <a:t>Update Policies &amp; Privacy Notices</a:t>
            </a:r>
          </a:p>
          <a:p>
            <a:pPr marL="514350" indent="-514350">
              <a:buFont typeface="+mj-lt"/>
              <a:buAutoNum type="arabicPeriod" startAt="9"/>
            </a:pPr>
            <a:r>
              <a:rPr lang="en-GB" dirty="0"/>
              <a:t>Work out how you will deal with Subject Access Requests</a:t>
            </a:r>
          </a:p>
          <a:p>
            <a:pPr marL="514350" indent="-514350">
              <a:buFont typeface="+mj-lt"/>
              <a:buAutoNum type="arabicPeriod" startAt="9"/>
            </a:pPr>
            <a:r>
              <a:rPr lang="en-GB" dirty="0"/>
              <a:t>Data breaches: how will you detect, report and investigate?</a:t>
            </a:r>
          </a:p>
          <a:p>
            <a:pPr marL="514350" indent="-514350">
              <a:buFont typeface="+mj-lt"/>
              <a:buAutoNum type="arabicPeriod" startAt="9"/>
            </a:pPr>
            <a:r>
              <a:rPr lang="en-GB" dirty="0"/>
              <a:t>Training</a:t>
            </a:r>
          </a:p>
          <a:p>
            <a:pPr marL="514350" indent="-514350">
              <a:buFont typeface="+mj-lt"/>
              <a:buAutoNum type="arabicPeriod" startAt="9"/>
            </a:pPr>
            <a:r>
              <a:rPr lang="en-GB" dirty="0"/>
              <a:t>Build-in data protection to your new initiatives</a:t>
            </a:r>
          </a:p>
          <a:p>
            <a:pPr marL="0" indent="0" algn="r">
              <a:buNone/>
            </a:pPr>
            <a:br>
              <a:rPr lang="en-GB" dirty="0"/>
            </a:br>
            <a:br>
              <a:rPr lang="en-GB" dirty="0"/>
            </a:br>
            <a:r>
              <a:rPr lang="en-GB" sz="1800" dirty="0"/>
              <a:t> </a:t>
            </a:r>
            <a:br>
              <a:rPr lang="en-GB" sz="1800" dirty="0"/>
            </a:br>
            <a:r>
              <a:rPr lang="en-GB" sz="1800" dirty="0" err="1"/>
              <a:t>rochester</a:t>
            </a:r>
            <a:r>
              <a:rPr lang="en-GB" sz="1800" dirty="0"/>
              <a:t> diocese </a:t>
            </a:r>
            <a:r>
              <a:rPr lang="en-GB" sz="1800" dirty="0" err="1"/>
              <a:t>gdpr</a:t>
            </a:r>
            <a:r>
              <a:rPr lang="en-GB" sz="1800" dirty="0"/>
              <a:t> toolkit</a:t>
            </a:r>
            <a:br>
              <a:rPr lang="en-GB" sz="1800" dirty="0"/>
            </a:br>
            <a:r>
              <a:rPr lang="en-GB" sz="1800" dirty="0"/>
              <a:t>(simpler version at </a:t>
            </a:r>
            <a:r>
              <a:rPr lang="en-GB" sz="1800" dirty="0">
                <a:solidFill>
                  <a:schemeClr val="accent1"/>
                </a:solidFill>
                <a:hlinkClick r:id="rId2">
                  <a:extLst>
                    <a:ext uri="{A12FA001-AC4F-418D-AE19-62706E023703}">
                      <ahyp:hlinkClr xmlns:ahyp="http://schemas.microsoft.com/office/drawing/2018/hyperlinkcolor" val="tx"/>
                    </a:ext>
                  </a:extLst>
                </a:hlinkClick>
              </a:rPr>
              <a:t>parishresources.org.uk/gdpr</a:t>
            </a:r>
            <a:r>
              <a:rPr lang="en-GB" sz="1800" dirty="0"/>
              <a:t>)</a:t>
            </a:r>
          </a:p>
        </p:txBody>
      </p:sp>
      <p:sp>
        <p:nvSpPr>
          <p:cNvPr id="4" name="TextBox 3">
            <a:extLst>
              <a:ext uri="{FF2B5EF4-FFF2-40B4-BE49-F238E27FC236}">
                <a16:creationId xmlns:a16="http://schemas.microsoft.com/office/drawing/2014/main" id="{5CECCB84-0D36-42D9-85E8-F3E8B40B6375}"/>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13</a:t>
            </a:fld>
            <a:endParaRPr lang="en-GB" dirty="0"/>
          </a:p>
        </p:txBody>
      </p:sp>
      <p:pic>
        <p:nvPicPr>
          <p:cNvPr id="5" name="Picture 2" descr="https://www.oxford.anglican.org/wp-content/uploads/2013/02/Oxford_Diocese_Logo_blue_small.png">
            <a:extLst>
              <a:ext uri="{FF2B5EF4-FFF2-40B4-BE49-F238E27FC236}">
                <a16:creationId xmlns:a16="http://schemas.microsoft.com/office/drawing/2014/main" id="{DAB6A098-434C-4400-BED3-27550761277E}"/>
              </a:ext>
            </a:extLst>
          </p:cNvPr>
          <p:cNvPicPr>
            <a:picLocks noChangeAspect="1" noChangeArrowheads="1"/>
          </p:cNvPicPr>
          <p:nvPr/>
        </p:nvPicPr>
        <p:blipFill>
          <a:blip r:embed="rId3" cstate="print"/>
          <a:srcRect/>
          <a:stretch>
            <a:fillRect/>
          </a:stretch>
        </p:blipFill>
        <p:spPr bwMode="auto">
          <a:xfrm>
            <a:off x="9984432" y="216024"/>
            <a:ext cx="1982090" cy="530393"/>
          </a:xfrm>
          <a:prstGeom prst="rect">
            <a:avLst/>
          </a:prstGeom>
          <a:noFill/>
        </p:spPr>
      </p:pic>
      <p:pic>
        <p:nvPicPr>
          <p:cNvPr id="8" name="Picture 2" descr="Image result for internet icon">
            <a:extLst>
              <a:ext uri="{FF2B5EF4-FFF2-40B4-BE49-F238E27FC236}">
                <a16:creationId xmlns:a16="http://schemas.microsoft.com/office/drawing/2014/main" id="{62C298FD-1A8B-4223-891F-2BB32F13CE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7999" y="5373547"/>
            <a:ext cx="369332"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002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036" y="2996952"/>
            <a:ext cx="8786564" cy="850776"/>
          </a:xfrm>
        </p:spPr>
        <p:txBody>
          <a:bodyPr>
            <a:noAutofit/>
          </a:bodyPr>
          <a:lstStyle/>
          <a:p>
            <a:r>
              <a:rPr lang="en-GB" sz="4000" dirty="0"/>
              <a:t>GDPR: Key Concepts</a:t>
            </a:r>
          </a:p>
        </p:txBody>
      </p:sp>
      <p:sp>
        <p:nvSpPr>
          <p:cNvPr id="3" name="Text Placeholder 2"/>
          <p:cNvSpPr>
            <a:spLocks noGrp="1"/>
          </p:cNvSpPr>
          <p:nvPr>
            <p:ph type="body" idx="1"/>
          </p:nvPr>
        </p:nvSpPr>
        <p:spPr/>
        <p:txBody>
          <a:bodyPr/>
          <a:lstStyle/>
          <a:p>
            <a:endParaRPr lang="en-GB"/>
          </a:p>
        </p:txBody>
      </p:sp>
      <p:sp>
        <p:nvSpPr>
          <p:cNvPr id="4" name="TextBox 3">
            <a:extLst>
              <a:ext uri="{FF2B5EF4-FFF2-40B4-BE49-F238E27FC236}">
                <a16:creationId xmlns:a16="http://schemas.microsoft.com/office/drawing/2014/main" id="{B1E52160-717F-47CB-AF3E-E8B1782670A9}"/>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14</a:t>
            </a:fld>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4930-BA97-4683-BEF6-D364CA3E737B}"/>
              </a:ext>
            </a:extLst>
          </p:cNvPr>
          <p:cNvSpPr>
            <a:spLocks noGrp="1"/>
          </p:cNvSpPr>
          <p:nvPr>
            <p:ph type="title"/>
          </p:nvPr>
        </p:nvSpPr>
        <p:spPr/>
        <p:txBody>
          <a:bodyPr/>
          <a:lstStyle/>
          <a:p>
            <a:r>
              <a:rPr lang="en-GB" dirty="0"/>
              <a:t>GDPR: Eight Rights of Individuals</a:t>
            </a:r>
          </a:p>
        </p:txBody>
      </p:sp>
      <p:sp>
        <p:nvSpPr>
          <p:cNvPr id="3" name="Content Placeholder 2">
            <a:extLst>
              <a:ext uri="{FF2B5EF4-FFF2-40B4-BE49-F238E27FC236}">
                <a16:creationId xmlns:a16="http://schemas.microsoft.com/office/drawing/2014/main" id="{E941E56A-616A-414B-B405-0C288BF2F2E1}"/>
              </a:ext>
            </a:extLst>
          </p:cNvPr>
          <p:cNvSpPr>
            <a:spLocks noGrp="1"/>
          </p:cNvSpPr>
          <p:nvPr>
            <p:ph sz="quarter" idx="1"/>
          </p:nvPr>
        </p:nvSpPr>
        <p:spPr/>
        <p:txBody>
          <a:bodyPr>
            <a:normAutofit lnSpcReduction="10000"/>
          </a:bodyPr>
          <a:lstStyle/>
          <a:p>
            <a:r>
              <a:rPr lang="en-GB" b="1" dirty="0"/>
              <a:t>Right to be Informed</a:t>
            </a:r>
            <a:br>
              <a:rPr lang="en-GB" dirty="0"/>
            </a:br>
            <a:r>
              <a:rPr lang="en-GB" dirty="0" err="1"/>
              <a:t>Informed</a:t>
            </a:r>
            <a:r>
              <a:rPr lang="en-GB" dirty="0"/>
              <a:t> about the collection and use of their personal data (transparency)</a:t>
            </a:r>
          </a:p>
          <a:p>
            <a:r>
              <a:rPr lang="en-GB" b="1" dirty="0"/>
              <a:t>Right of Access </a:t>
            </a:r>
            <a:br>
              <a:rPr lang="en-GB" b="1" dirty="0"/>
            </a:br>
            <a:r>
              <a:rPr lang="en-GB" dirty="0"/>
              <a:t>(a.k.a. Subject Access Request) may be made verbally or in writing. One month to respond. No fee.</a:t>
            </a:r>
          </a:p>
          <a:p>
            <a:r>
              <a:rPr lang="en-GB" b="1" dirty="0"/>
              <a:t>Right to rectification</a:t>
            </a:r>
            <a:br>
              <a:rPr lang="en-GB" dirty="0"/>
            </a:br>
            <a:r>
              <a:rPr lang="en-GB" dirty="0"/>
              <a:t>Correcting inaccurate data</a:t>
            </a:r>
          </a:p>
          <a:p>
            <a:r>
              <a:rPr lang="en-GB" b="1" dirty="0"/>
              <a:t>Right to erasure </a:t>
            </a:r>
            <a:r>
              <a:rPr lang="en-GB" dirty="0"/>
              <a:t>(right to be forgotten)</a:t>
            </a:r>
          </a:p>
        </p:txBody>
      </p:sp>
      <p:sp>
        <p:nvSpPr>
          <p:cNvPr id="4" name="Content Placeholder 3">
            <a:extLst>
              <a:ext uri="{FF2B5EF4-FFF2-40B4-BE49-F238E27FC236}">
                <a16:creationId xmlns:a16="http://schemas.microsoft.com/office/drawing/2014/main" id="{4FD4115F-4032-4201-9732-562923955645}"/>
              </a:ext>
            </a:extLst>
          </p:cNvPr>
          <p:cNvSpPr>
            <a:spLocks noGrp="1"/>
          </p:cNvSpPr>
          <p:nvPr>
            <p:ph sz="quarter" idx="2"/>
          </p:nvPr>
        </p:nvSpPr>
        <p:spPr>
          <a:xfrm>
            <a:off x="6176264" y="1216152"/>
            <a:ext cx="5388864" cy="4937760"/>
          </a:xfrm>
        </p:spPr>
        <p:txBody>
          <a:bodyPr>
            <a:normAutofit lnSpcReduction="10000"/>
          </a:bodyPr>
          <a:lstStyle/>
          <a:p>
            <a:r>
              <a:rPr lang="en-GB" b="1" dirty="0"/>
              <a:t>Right to restrict/suppress processing</a:t>
            </a:r>
            <a:br>
              <a:rPr lang="en-GB" dirty="0"/>
            </a:br>
            <a:r>
              <a:rPr lang="en-GB" dirty="0"/>
              <a:t>In certain circumstances: store data but not use it.</a:t>
            </a:r>
          </a:p>
          <a:p>
            <a:r>
              <a:rPr lang="en-GB" b="1" dirty="0"/>
              <a:t>Right to Data Portability</a:t>
            </a:r>
            <a:br>
              <a:rPr lang="en-GB" b="1" dirty="0"/>
            </a:br>
            <a:r>
              <a:rPr lang="en-GB" dirty="0"/>
              <a:t>Ease of movement between IT environments</a:t>
            </a:r>
          </a:p>
          <a:p>
            <a:r>
              <a:rPr lang="en-GB" b="1" dirty="0"/>
              <a:t>Right to Object</a:t>
            </a:r>
            <a:br>
              <a:rPr lang="en-GB" dirty="0"/>
            </a:br>
            <a:r>
              <a:rPr lang="en-GB" dirty="0"/>
              <a:t>Absolute right </a:t>
            </a:r>
            <a:r>
              <a:rPr lang="en-GB"/>
              <a:t>with regard to </a:t>
            </a:r>
            <a:r>
              <a:rPr lang="en-GB" dirty="0"/>
              <a:t>direct marketing</a:t>
            </a:r>
          </a:p>
          <a:p>
            <a:r>
              <a:rPr lang="en-GB" b="1" dirty="0"/>
              <a:t>Rights in relation to automated decision-making and profiling</a:t>
            </a:r>
          </a:p>
        </p:txBody>
      </p:sp>
      <p:pic>
        <p:nvPicPr>
          <p:cNvPr id="5" name="Picture 2" descr="https://www.oxford.anglican.org/wp-content/uploads/2013/02/Oxford_Diocese_Logo_blue_small.png">
            <a:extLst>
              <a:ext uri="{FF2B5EF4-FFF2-40B4-BE49-F238E27FC236}">
                <a16:creationId xmlns:a16="http://schemas.microsoft.com/office/drawing/2014/main" id="{99667776-4A2F-4614-90CC-9C322DE040E4}"/>
              </a:ext>
            </a:extLst>
          </p:cNvPr>
          <p:cNvPicPr>
            <a:picLocks noChangeAspect="1" noChangeArrowheads="1"/>
          </p:cNvPicPr>
          <p:nvPr/>
        </p:nvPicPr>
        <p:blipFill>
          <a:blip r:embed="rId3" cstate="print"/>
          <a:srcRect/>
          <a:stretch>
            <a:fillRect/>
          </a:stretch>
        </p:blipFill>
        <p:spPr bwMode="auto">
          <a:xfrm>
            <a:off x="9984432" y="216024"/>
            <a:ext cx="1982090" cy="530393"/>
          </a:xfrm>
          <a:prstGeom prst="rect">
            <a:avLst/>
          </a:prstGeom>
          <a:noFill/>
        </p:spPr>
      </p:pic>
      <p:sp>
        <p:nvSpPr>
          <p:cNvPr id="6" name="TextBox 5">
            <a:extLst>
              <a:ext uri="{FF2B5EF4-FFF2-40B4-BE49-F238E27FC236}">
                <a16:creationId xmlns:a16="http://schemas.microsoft.com/office/drawing/2014/main" id="{FE5119F3-7374-48D9-A5BE-7948505E6DB7}"/>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15</a:t>
            </a:fld>
            <a:endParaRPr lang="en-GB" dirty="0"/>
          </a:p>
        </p:txBody>
      </p:sp>
    </p:spTree>
    <p:extLst>
      <p:ext uri="{BB962C8B-B14F-4D97-AF65-F5344CB8AC3E}">
        <p14:creationId xmlns:p14="http://schemas.microsoft.com/office/powerpoint/2010/main" val="3889146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5CFB13-37FD-44A1-9380-D5B89CFF7803}"/>
              </a:ext>
            </a:extLst>
          </p:cNvPr>
          <p:cNvSpPr>
            <a:spLocks noGrp="1"/>
          </p:cNvSpPr>
          <p:nvPr>
            <p:ph type="title"/>
          </p:nvPr>
        </p:nvSpPr>
        <p:spPr/>
        <p:txBody>
          <a:bodyPr/>
          <a:lstStyle/>
          <a:p>
            <a:r>
              <a:rPr lang="en-GB" dirty="0"/>
              <a:t>Seven Principles of Data Protection</a:t>
            </a:r>
          </a:p>
        </p:txBody>
      </p:sp>
      <p:sp>
        <p:nvSpPr>
          <p:cNvPr id="5" name="Content Placeholder 4">
            <a:extLst>
              <a:ext uri="{FF2B5EF4-FFF2-40B4-BE49-F238E27FC236}">
                <a16:creationId xmlns:a16="http://schemas.microsoft.com/office/drawing/2014/main" id="{BBF50E02-E8F7-483C-A689-09A752E44D5E}"/>
              </a:ext>
            </a:extLst>
          </p:cNvPr>
          <p:cNvSpPr>
            <a:spLocks noGrp="1"/>
          </p:cNvSpPr>
          <p:nvPr>
            <p:ph sz="quarter" idx="1"/>
          </p:nvPr>
        </p:nvSpPr>
        <p:spPr/>
        <p:txBody>
          <a:bodyPr>
            <a:normAutofit/>
          </a:bodyPr>
          <a:lstStyle/>
          <a:p>
            <a:pPr marL="357188" indent="-357188">
              <a:spcAft>
                <a:spcPts val="1800"/>
              </a:spcAft>
              <a:buFont typeface="+mj-lt"/>
              <a:buAutoNum type="arabicPeriod"/>
            </a:pPr>
            <a:r>
              <a:rPr lang="en-GB" dirty="0"/>
              <a:t>Data processing must be </a:t>
            </a:r>
            <a:r>
              <a:rPr lang="en-GB" b="1" dirty="0"/>
              <a:t>lawful</a:t>
            </a:r>
            <a:r>
              <a:rPr lang="en-GB" dirty="0"/>
              <a:t>, </a:t>
            </a:r>
            <a:r>
              <a:rPr lang="en-GB" b="1" dirty="0"/>
              <a:t>fair</a:t>
            </a:r>
            <a:r>
              <a:rPr lang="en-GB" dirty="0"/>
              <a:t> and </a:t>
            </a:r>
            <a:r>
              <a:rPr lang="en-GB" b="1" dirty="0"/>
              <a:t>transparent</a:t>
            </a:r>
          </a:p>
          <a:p>
            <a:pPr marL="357188" indent="-357188">
              <a:spcAft>
                <a:spcPts val="1800"/>
              </a:spcAft>
              <a:buFont typeface="+mj-lt"/>
              <a:buAutoNum type="arabicPeriod"/>
            </a:pPr>
            <a:r>
              <a:rPr lang="en-GB" dirty="0"/>
              <a:t>For explicit legitimate </a:t>
            </a:r>
            <a:r>
              <a:rPr lang="en-GB" b="1" dirty="0"/>
              <a:t>limited purposes</a:t>
            </a:r>
            <a:r>
              <a:rPr lang="en-GB" dirty="0"/>
              <a:t> only</a:t>
            </a:r>
          </a:p>
          <a:p>
            <a:pPr marL="357188" indent="-357188">
              <a:spcAft>
                <a:spcPts val="1800"/>
              </a:spcAft>
              <a:buFont typeface="+mj-lt"/>
              <a:buAutoNum type="arabicPeriod"/>
            </a:pPr>
            <a:r>
              <a:rPr lang="en-GB" dirty="0"/>
              <a:t>Hold no more data than necessary for the purpose (</a:t>
            </a:r>
            <a:r>
              <a:rPr lang="en-GB" b="1" dirty="0"/>
              <a:t>data minimisation</a:t>
            </a:r>
            <a:r>
              <a:rPr lang="en-GB" dirty="0"/>
              <a:t>)</a:t>
            </a:r>
          </a:p>
          <a:p>
            <a:pPr marL="357188" indent="-357188">
              <a:spcAft>
                <a:spcPts val="1800"/>
              </a:spcAft>
              <a:buFont typeface="+mj-lt"/>
              <a:buAutoNum type="arabicPeriod"/>
            </a:pPr>
            <a:r>
              <a:rPr lang="en-GB" dirty="0"/>
              <a:t>Data must be kept </a:t>
            </a:r>
            <a:r>
              <a:rPr lang="en-GB" b="1" dirty="0"/>
              <a:t>accurate</a:t>
            </a:r>
            <a:r>
              <a:rPr lang="en-GB" dirty="0"/>
              <a:t> and up to date</a:t>
            </a:r>
          </a:p>
        </p:txBody>
      </p:sp>
      <p:sp>
        <p:nvSpPr>
          <p:cNvPr id="6" name="Content Placeholder 5">
            <a:extLst>
              <a:ext uri="{FF2B5EF4-FFF2-40B4-BE49-F238E27FC236}">
                <a16:creationId xmlns:a16="http://schemas.microsoft.com/office/drawing/2014/main" id="{AC0CDB8F-684B-43C1-94BE-07F872679DFB}"/>
              </a:ext>
            </a:extLst>
          </p:cNvPr>
          <p:cNvSpPr>
            <a:spLocks noGrp="1"/>
          </p:cNvSpPr>
          <p:nvPr>
            <p:ph sz="quarter" idx="2"/>
          </p:nvPr>
        </p:nvSpPr>
        <p:spPr/>
        <p:txBody>
          <a:bodyPr>
            <a:normAutofit/>
          </a:bodyPr>
          <a:lstStyle/>
          <a:p>
            <a:pPr marL="514350" indent="-514350">
              <a:spcAft>
                <a:spcPts val="1800"/>
              </a:spcAft>
              <a:buFont typeface="+mj-lt"/>
              <a:buAutoNum type="arabicPeriod" startAt="5"/>
            </a:pPr>
            <a:r>
              <a:rPr lang="en-GB" dirty="0"/>
              <a:t>Keep data for no longer than necessary (</a:t>
            </a:r>
            <a:r>
              <a:rPr lang="en-GB" b="1" dirty="0"/>
              <a:t>storage limitation</a:t>
            </a:r>
            <a:r>
              <a:rPr lang="en-GB" dirty="0"/>
              <a:t>), after which destroy, delete or return it</a:t>
            </a:r>
          </a:p>
          <a:p>
            <a:pPr marL="357188" indent="-357188">
              <a:spcAft>
                <a:spcPts val="1800"/>
              </a:spcAft>
              <a:buFont typeface="+mj-lt"/>
              <a:buAutoNum type="arabicPeriod" startAt="5"/>
            </a:pPr>
            <a:r>
              <a:rPr lang="en-GB" dirty="0"/>
              <a:t>Keep data secure: protect against accidental loss, damage, disclosure (</a:t>
            </a:r>
            <a:r>
              <a:rPr lang="en-GB" b="1" dirty="0"/>
              <a:t>integrity and confidentiality</a:t>
            </a:r>
            <a:r>
              <a:rPr lang="en-GB" dirty="0"/>
              <a:t>)</a:t>
            </a:r>
          </a:p>
          <a:p>
            <a:pPr marL="357188" indent="-357188">
              <a:spcAft>
                <a:spcPts val="1800"/>
              </a:spcAft>
              <a:buFont typeface="+mj-lt"/>
              <a:buAutoNum type="arabicPeriod" startAt="5"/>
            </a:pPr>
            <a:r>
              <a:rPr lang="en-GB" dirty="0"/>
              <a:t>Data controllers are </a:t>
            </a:r>
            <a:r>
              <a:rPr lang="en-GB" b="1" dirty="0"/>
              <a:t>accountable</a:t>
            </a:r>
            <a:r>
              <a:rPr lang="en-GB" dirty="0"/>
              <a:t> for compliance and must be able to demonstrate compliance</a:t>
            </a:r>
          </a:p>
        </p:txBody>
      </p:sp>
      <p:pic>
        <p:nvPicPr>
          <p:cNvPr id="7" name="Picture 2" descr="https://www.oxford.anglican.org/wp-content/uploads/2013/02/Oxford_Diocese_Logo_blue_small.png">
            <a:extLst>
              <a:ext uri="{FF2B5EF4-FFF2-40B4-BE49-F238E27FC236}">
                <a16:creationId xmlns:a16="http://schemas.microsoft.com/office/drawing/2014/main" id="{DE2A71BF-16F8-4900-ABD5-419CC95FD47B}"/>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sp>
        <p:nvSpPr>
          <p:cNvPr id="8" name="TextBox 7">
            <a:extLst>
              <a:ext uri="{FF2B5EF4-FFF2-40B4-BE49-F238E27FC236}">
                <a16:creationId xmlns:a16="http://schemas.microsoft.com/office/drawing/2014/main" id="{2E6B0631-5408-447C-89A1-395D61A2F247}"/>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16</a:t>
            </a:fld>
            <a:endParaRPr lang="en-GB" dirty="0"/>
          </a:p>
        </p:txBody>
      </p:sp>
    </p:spTree>
    <p:extLst>
      <p:ext uri="{BB962C8B-B14F-4D97-AF65-F5344CB8AC3E}">
        <p14:creationId xmlns:p14="http://schemas.microsoft.com/office/powerpoint/2010/main" val="2463280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Six Lawful Bases for holding/processing data</a:t>
            </a:r>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GB" b="1" dirty="0"/>
              <a:t>Legitimate interest </a:t>
            </a:r>
            <a:r>
              <a:rPr lang="en-GB" dirty="0"/>
              <a:t>– needed for performance of main business, and ‘balance of interests’</a:t>
            </a:r>
          </a:p>
          <a:p>
            <a:pPr marL="514350" indent="-514350">
              <a:buFont typeface="+mj-lt"/>
              <a:buAutoNum type="arabicPeriod"/>
            </a:pPr>
            <a:r>
              <a:rPr lang="en-GB" dirty="0"/>
              <a:t>Necessary to fulfil </a:t>
            </a:r>
            <a:r>
              <a:rPr lang="en-GB" b="1" dirty="0"/>
              <a:t>contractual obligation</a:t>
            </a:r>
          </a:p>
          <a:p>
            <a:pPr marL="514350" indent="-514350">
              <a:buFont typeface="+mj-lt"/>
              <a:buAutoNum type="arabicPeriod"/>
            </a:pPr>
            <a:r>
              <a:rPr lang="en-GB" b="1" dirty="0"/>
              <a:t>Legal obligation </a:t>
            </a:r>
            <a:r>
              <a:rPr lang="en-GB" dirty="0"/>
              <a:t>of the data controller</a:t>
            </a:r>
          </a:p>
          <a:p>
            <a:pPr marL="514350" indent="-514350">
              <a:buFont typeface="+mj-lt"/>
              <a:buAutoNum type="arabicPeriod"/>
            </a:pPr>
            <a:r>
              <a:rPr lang="en-GB" dirty="0"/>
              <a:t>Data subject has given </a:t>
            </a:r>
            <a:r>
              <a:rPr lang="en-GB" b="1" dirty="0"/>
              <a:t>consent</a:t>
            </a:r>
          </a:p>
          <a:p>
            <a:pPr marL="514350" indent="-514350">
              <a:buFont typeface="+mj-lt"/>
              <a:buAutoNum type="arabicPeriod"/>
            </a:pPr>
            <a:r>
              <a:rPr lang="en-GB" dirty="0"/>
              <a:t>Needed to protect </a:t>
            </a:r>
            <a:r>
              <a:rPr lang="en-GB" b="1" dirty="0"/>
              <a:t>vital interests </a:t>
            </a:r>
            <a:r>
              <a:rPr lang="en-GB" dirty="0"/>
              <a:t>(i.e. someone’s life) of the data subject</a:t>
            </a:r>
          </a:p>
          <a:p>
            <a:pPr marL="514350" indent="-514350">
              <a:buFont typeface="+mj-lt"/>
              <a:buAutoNum type="arabicPeriod"/>
            </a:pPr>
            <a:r>
              <a:rPr lang="en-GB" b="1" dirty="0"/>
              <a:t>Public task</a:t>
            </a:r>
          </a:p>
        </p:txBody>
      </p:sp>
      <p:pic>
        <p:nvPicPr>
          <p:cNvPr id="6" name="Picture 2" descr="https://www.oxford.anglican.org/wp-content/uploads/2013/02/Oxford_Diocese_Logo_blue_small.png">
            <a:extLst>
              <a:ext uri="{FF2B5EF4-FFF2-40B4-BE49-F238E27FC236}">
                <a16:creationId xmlns:a16="http://schemas.microsoft.com/office/drawing/2014/main" id="{DF2BDC7F-1C05-438E-9561-076D27537A1C}"/>
              </a:ext>
            </a:extLst>
          </p:cNvPr>
          <p:cNvPicPr>
            <a:picLocks noChangeAspect="1" noChangeArrowheads="1"/>
          </p:cNvPicPr>
          <p:nvPr/>
        </p:nvPicPr>
        <p:blipFill>
          <a:blip r:embed="rId3" cstate="print"/>
          <a:srcRect/>
          <a:stretch>
            <a:fillRect/>
          </a:stretch>
        </p:blipFill>
        <p:spPr bwMode="auto">
          <a:xfrm>
            <a:off x="9984432" y="216024"/>
            <a:ext cx="1982090" cy="530393"/>
          </a:xfrm>
          <a:prstGeom prst="rect">
            <a:avLst/>
          </a:prstGeom>
          <a:noFill/>
        </p:spPr>
      </p:pic>
      <p:sp>
        <p:nvSpPr>
          <p:cNvPr id="8" name="TextBox 7">
            <a:extLst>
              <a:ext uri="{FF2B5EF4-FFF2-40B4-BE49-F238E27FC236}">
                <a16:creationId xmlns:a16="http://schemas.microsoft.com/office/drawing/2014/main" id="{6AE4BC4B-4FEB-487E-A704-99E3B4306F86}"/>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17</a:t>
            </a:fld>
            <a:endParaRPr lang="en-GB" dirty="0"/>
          </a:p>
        </p:txBody>
      </p:sp>
      <p:grpSp>
        <p:nvGrpSpPr>
          <p:cNvPr id="14" name="Group 13">
            <a:extLst>
              <a:ext uri="{FF2B5EF4-FFF2-40B4-BE49-F238E27FC236}">
                <a16:creationId xmlns:a16="http://schemas.microsoft.com/office/drawing/2014/main" id="{CAD0E314-A967-4CC7-9C6B-7F1FA31F1B42}"/>
              </a:ext>
            </a:extLst>
          </p:cNvPr>
          <p:cNvGrpSpPr/>
          <p:nvPr/>
        </p:nvGrpSpPr>
        <p:grpSpPr>
          <a:xfrm>
            <a:off x="2666081" y="4904527"/>
            <a:ext cx="6830458" cy="1252433"/>
            <a:chOff x="590954" y="4191736"/>
            <a:chExt cx="4896544" cy="2041424"/>
          </a:xfrm>
        </p:grpSpPr>
        <p:sp>
          <p:nvSpPr>
            <p:cNvPr id="4" name="Rectangle: Rounded Corners 3">
              <a:extLst>
                <a:ext uri="{FF2B5EF4-FFF2-40B4-BE49-F238E27FC236}">
                  <a16:creationId xmlns:a16="http://schemas.microsoft.com/office/drawing/2014/main" id="{8B14C93B-4A2E-4D48-B0B4-895F1DBF198F}"/>
                </a:ext>
              </a:extLst>
            </p:cNvPr>
            <p:cNvSpPr/>
            <p:nvPr/>
          </p:nvSpPr>
          <p:spPr>
            <a:xfrm>
              <a:off x="609600" y="4191736"/>
              <a:ext cx="4838328" cy="20414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5172F6F-79D0-45C2-93AD-21D3F92DC8DB}"/>
                </a:ext>
              </a:extLst>
            </p:cNvPr>
            <p:cNvSpPr txBox="1"/>
            <p:nvPr/>
          </p:nvSpPr>
          <p:spPr>
            <a:xfrm>
              <a:off x="590954" y="4262894"/>
              <a:ext cx="4896544" cy="1938992"/>
            </a:xfrm>
            <a:prstGeom prst="rect">
              <a:avLst/>
            </a:prstGeom>
            <a:noFill/>
          </p:spPr>
          <p:txBody>
            <a:bodyPr wrap="square" rtlCol="0">
              <a:spAutoFit/>
            </a:bodyPr>
            <a:lstStyle/>
            <a:p>
              <a:pPr algn="ctr"/>
              <a:r>
                <a:rPr lang="en-GB" sz="2400" dirty="0"/>
                <a:t>For each type of data: decide which lawful basis is </a:t>
              </a:r>
              <a:r>
                <a:rPr lang="en-GB" sz="2400" i="1" dirty="0"/>
                <a:t>most appropriate </a:t>
              </a:r>
              <a:r>
                <a:rPr lang="en-GB" sz="2400" dirty="0"/>
                <a:t>for holding/processing that data. </a:t>
              </a:r>
              <a:br>
                <a:rPr lang="en-GB" sz="2400" dirty="0"/>
              </a:br>
              <a:r>
                <a:rPr lang="en-GB" sz="2400" dirty="0"/>
                <a:t>Get it right first time – there are implications!</a:t>
              </a:r>
            </a:p>
          </p:txBody>
        </p:sp>
      </p:grpSp>
    </p:spTree>
    <p:extLst>
      <p:ext uri="{BB962C8B-B14F-4D97-AF65-F5344CB8AC3E}">
        <p14:creationId xmlns:p14="http://schemas.microsoft.com/office/powerpoint/2010/main" val="248676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05F3B0-EEE8-41CA-90C7-BB24C2FAA70D}"/>
              </a:ext>
            </a:extLst>
          </p:cNvPr>
          <p:cNvSpPr>
            <a:spLocks noGrp="1"/>
          </p:cNvSpPr>
          <p:nvPr>
            <p:ph type="title"/>
          </p:nvPr>
        </p:nvSpPr>
        <p:spPr/>
        <p:txBody>
          <a:bodyPr/>
          <a:lstStyle/>
          <a:p>
            <a:r>
              <a:rPr lang="en-GB" dirty="0"/>
              <a:t>Typical Parish Data: lawful bases (suggested)</a:t>
            </a:r>
          </a:p>
        </p:txBody>
      </p:sp>
      <p:sp>
        <p:nvSpPr>
          <p:cNvPr id="5" name="Content Placeholder 4">
            <a:extLst>
              <a:ext uri="{FF2B5EF4-FFF2-40B4-BE49-F238E27FC236}">
                <a16:creationId xmlns:a16="http://schemas.microsoft.com/office/drawing/2014/main" id="{B374A95A-EA7B-47A6-B125-832F8429A479}"/>
              </a:ext>
            </a:extLst>
          </p:cNvPr>
          <p:cNvSpPr>
            <a:spLocks noGrp="1"/>
          </p:cNvSpPr>
          <p:nvPr>
            <p:ph sz="quarter" idx="1"/>
          </p:nvPr>
        </p:nvSpPr>
        <p:spPr/>
        <p:txBody>
          <a:bodyPr>
            <a:normAutofit/>
          </a:bodyPr>
          <a:lstStyle/>
          <a:p>
            <a:pPr marL="0" indent="0">
              <a:lnSpc>
                <a:spcPct val="150000"/>
              </a:lnSpc>
              <a:buNone/>
            </a:pPr>
            <a:r>
              <a:rPr lang="en-GB" b="1" dirty="0"/>
              <a:t>Legitimate interest</a:t>
            </a:r>
          </a:p>
          <a:p>
            <a:pPr>
              <a:lnSpc>
                <a:spcPct val="150000"/>
              </a:lnSpc>
            </a:pPr>
            <a:r>
              <a:rPr lang="en-GB" dirty="0"/>
              <a:t>Parish office holders: PCC etc.</a:t>
            </a:r>
          </a:p>
          <a:p>
            <a:pPr>
              <a:lnSpc>
                <a:spcPct val="150000"/>
              </a:lnSpc>
            </a:pPr>
            <a:r>
              <a:rPr lang="en-GB" dirty="0"/>
              <a:t>Rota members (may be consent?)</a:t>
            </a:r>
          </a:p>
          <a:p>
            <a:pPr marL="0" indent="0">
              <a:lnSpc>
                <a:spcPct val="150000"/>
              </a:lnSpc>
              <a:buNone/>
            </a:pPr>
            <a:r>
              <a:rPr lang="en-GB" b="1" dirty="0"/>
              <a:t>Consent</a:t>
            </a:r>
          </a:p>
          <a:p>
            <a:pPr>
              <a:lnSpc>
                <a:spcPct val="150000"/>
              </a:lnSpc>
            </a:pPr>
            <a:r>
              <a:rPr lang="en-GB" dirty="0"/>
              <a:t>Membership</a:t>
            </a:r>
          </a:p>
          <a:p>
            <a:pPr>
              <a:lnSpc>
                <a:spcPct val="150000"/>
              </a:lnSpc>
            </a:pPr>
            <a:r>
              <a:rPr lang="en-GB" dirty="0"/>
              <a:t>Parish magazine / email (publicity)</a:t>
            </a:r>
          </a:p>
          <a:p>
            <a:pPr>
              <a:lnSpc>
                <a:spcPct val="150000"/>
              </a:lnSpc>
            </a:pPr>
            <a:endParaRPr lang="en-GB" dirty="0"/>
          </a:p>
          <a:p>
            <a:endParaRPr lang="en-GB" dirty="0"/>
          </a:p>
        </p:txBody>
      </p:sp>
      <p:sp>
        <p:nvSpPr>
          <p:cNvPr id="6" name="Content Placeholder 5">
            <a:extLst>
              <a:ext uri="{FF2B5EF4-FFF2-40B4-BE49-F238E27FC236}">
                <a16:creationId xmlns:a16="http://schemas.microsoft.com/office/drawing/2014/main" id="{032B754A-31DF-4407-9AF9-0AD2AC6479BA}"/>
              </a:ext>
            </a:extLst>
          </p:cNvPr>
          <p:cNvSpPr>
            <a:spLocks noGrp="1"/>
          </p:cNvSpPr>
          <p:nvPr>
            <p:ph sz="quarter" idx="2"/>
          </p:nvPr>
        </p:nvSpPr>
        <p:spPr/>
        <p:txBody>
          <a:bodyPr>
            <a:normAutofit/>
          </a:bodyPr>
          <a:lstStyle/>
          <a:p>
            <a:pPr marL="0" indent="0">
              <a:lnSpc>
                <a:spcPct val="160000"/>
              </a:lnSpc>
              <a:buNone/>
            </a:pPr>
            <a:r>
              <a:rPr lang="en-GB" b="1" dirty="0"/>
              <a:t>Contractual obligation</a:t>
            </a:r>
          </a:p>
          <a:p>
            <a:pPr>
              <a:lnSpc>
                <a:spcPct val="160000"/>
              </a:lnSpc>
            </a:pPr>
            <a:r>
              <a:rPr lang="en-GB" dirty="0"/>
              <a:t>Employees</a:t>
            </a:r>
          </a:p>
          <a:p>
            <a:pPr marL="0" indent="0">
              <a:lnSpc>
                <a:spcPct val="160000"/>
              </a:lnSpc>
              <a:buNone/>
            </a:pPr>
            <a:r>
              <a:rPr lang="en-GB" b="1" dirty="0"/>
              <a:t>Legal obligation</a:t>
            </a:r>
          </a:p>
          <a:p>
            <a:pPr>
              <a:lnSpc>
                <a:spcPct val="160000"/>
              </a:lnSpc>
            </a:pPr>
            <a:r>
              <a:rPr lang="en-GB" dirty="0"/>
              <a:t>Pre wedding identity checks</a:t>
            </a:r>
          </a:p>
          <a:p>
            <a:pPr>
              <a:lnSpc>
                <a:spcPct val="160000"/>
              </a:lnSpc>
            </a:pPr>
            <a:r>
              <a:rPr lang="en-GB" dirty="0"/>
              <a:t>Electoral Roll</a:t>
            </a:r>
          </a:p>
          <a:p>
            <a:pPr>
              <a:lnSpc>
                <a:spcPct val="160000"/>
              </a:lnSpc>
            </a:pPr>
            <a:r>
              <a:rPr lang="en-GB" dirty="0"/>
              <a:t>Giving (Gift Aid)</a:t>
            </a:r>
          </a:p>
          <a:p>
            <a:pPr>
              <a:lnSpc>
                <a:spcPct val="160000"/>
              </a:lnSpc>
            </a:pPr>
            <a:r>
              <a:rPr lang="en-GB" dirty="0"/>
              <a:t>Registers (baptisms, marriages)</a:t>
            </a:r>
          </a:p>
        </p:txBody>
      </p:sp>
      <p:pic>
        <p:nvPicPr>
          <p:cNvPr id="7" name="Picture 2" descr="https://www.oxford.anglican.org/wp-content/uploads/2013/02/Oxford_Diocese_Logo_blue_small.png">
            <a:extLst>
              <a:ext uri="{FF2B5EF4-FFF2-40B4-BE49-F238E27FC236}">
                <a16:creationId xmlns:a16="http://schemas.microsoft.com/office/drawing/2014/main" id="{01BF0383-0337-43C4-8322-8D75F717258E}"/>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sp>
        <p:nvSpPr>
          <p:cNvPr id="8" name="TextBox 7">
            <a:extLst>
              <a:ext uri="{FF2B5EF4-FFF2-40B4-BE49-F238E27FC236}">
                <a16:creationId xmlns:a16="http://schemas.microsoft.com/office/drawing/2014/main" id="{7A79A538-7374-4E26-8839-53809117F02A}"/>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18</a:t>
            </a:fld>
            <a:endParaRPr lang="en-GB" dirty="0"/>
          </a:p>
        </p:txBody>
      </p:sp>
    </p:spTree>
    <p:extLst>
      <p:ext uri="{BB962C8B-B14F-4D97-AF65-F5344CB8AC3E}">
        <p14:creationId xmlns:p14="http://schemas.microsoft.com/office/powerpoint/2010/main" val="1891662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Requirements you should be aware of</a:t>
            </a:r>
          </a:p>
        </p:txBody>
      </p:sp>
      <p:sp>
        <p:nvSpPr>
          <p:cNvPr id="3" name="Content Placeholder 2"/>
          <p:cNvSpPr>
            <a:spLocks noGrp="1"/>
          </p:cNvSpPr>
          <p:nvPr>
            <p:ph sz="quarter" idx="1"/>
          </p:nvPr>
        </p:nvSpPr>
        <p:spPr/>
        <p:txBody>
          <a:bodyPr>
            <a:normAutofit fontScale="92500" lnSpcReduction="10000"/>
          </a:bodyPr>
          <a:lstStyle/>
          <a:p>
            <a:pPr marL="0" indent="0">
              <a:spcAft>
                <a:spcPts val="1800"/>
              </a:spcAft>
              <a:buNone/>
            </a:pPr>
            <a:r>
              <a:rPr lang="en-GB" sz="2800" b="1" dirty="0"/>
              <a:t>Data storage</a:t>
            </a:r>
            <a:br>
              <a:rPr lang="en-GB" sz="2800" b="1" dirty="0"/>
            </a:br>
            <a:r>
              <a:rPr lang="en-GB" sz="2800" dirty="0"/>
              <a:t>Data must be stored within the </a:t>
            </a:r>
            <a:r>
              <a:rPr lang="en-GB" sz="2800" u="sng" dirty="0">
                <a:solidFill>
                  <a:schemeClr val="bg2">
                    <a:lumMod val="50000"/>
                  </a:schemeClr>
                </a:solidFill>
                <a:hlinkClick r:id="rId3">
                  <a:extLst>
                    <a:ext uri="{A12FA001-AC4F-418D-AE19-62706E023703}">
                      <ahyp:hlinkClr xmlns:ahyp="http://schemas.microsoft.com/office/drawing/2018/hyperlinkcolor" val="tx"/>
                    </a:ext>
                  </a:extLst>
                </a:hlinkClick>
              </a:rPr>
              <a:t>European Economic Area</a:t>
            </a:r>
            <a:r>
              <a:rPr lang="en-GB" sz="2800" dirty="0"/>
              <a:t> or, if stored outside, to standards equivalent to GDPR (e.g. Privacy Shield in USA)</a:t>
            </a:r>
          </a:p>
          <a:p>
            <a:pPr marL="0" indent="0">
              <a:spcAft>
                <a:spcPts val="1800"/>
              </a:spcAft>
              <a:buNone/>
            </a:pPr>
            <a:r>
              <a:rPr lang="en-GB" sz="2800" b="1" dirty="0"/>
              <a:t>Data sharing</a:t>
            </a:r>
            <a:br>
              <a:rPr lang="en-GB" sz="2800" dirty="0"/>
            </a:br>
            <a:r>
              <a:rPr lang="en-GB" sz="2800" dirty="0"/>
              <a:t>Data controller’s responsibility to control/restrict the use of data shared with other organisations (data sharing agreement).</a:t>
            </a:r>
          </a:p>
        </p:txBody>
      </p:sp>
      <p:sp>
        <p:nvSpPr>
          <p:cNvPr id="4" name="Content Placeholder 3">
            <a:extLst>
              <a:ext uri="{FF2B5EF4-FFF2-40B4-BE49-F238E27FC236}">
                <a16:creationId xmlns:a16="http://schemas.microsoft.com/office/drawing/2014/main" id="{EC424618-CA6E-4A8A-84C8-DFECC462420A}"/>
              </a:ext>
            </a:extLst>
          </p:cNvPr>
          <p:cNvSpPr>
            <a:spLocks noGrp="1"/>
          </p:cNvSpPr>
          <p:nvPr>
            <p:ph sz="quarter" idx="2"/>
          </p:nvPr>
        </p:nvSpPr>
        <p:spPr/>
        <p:txBody>
          <a:bodyPr>
            <a:normAutofit fontScale="92500" lnSpcReduction="10000"/>
          </a:bodyPr>
          <a:lstStyle/>
          <a:p>
            <a:pPr marL="0" indent="0">
              <a:buNone/>
            </a:pPr>
            <a:r>
              <a:rPr lang="en-GB" sz="2800" b="1" dirty="0"/>
              <a:t>Subject Access Request</a:t>
            </a:r>
          </a:p>
          <a:p>
            <a:r>
              <a:rPr lang="en-GB" sz="2800" dirty="0"/>
              <a:t>Request for copy of data held</a:t>
            </a:r>
          </a:p>
          <a:p>
            <a:r>
              <a:rPr lang="en-GB" sz="2800" dirty="0"/>
              <a:t>No charge, one calendar month to respond</a:t>
            </a:r>
            <a:br>
              <a:rPr lang="en-GB" sz="2800" dirty="0"/>
            </a:br>
            <a:endParaRPr lang="en-GB" sz="2800" dirty="0"/>
          </a:p>
          <a:p>
            <a:pPr marL="0" indent="0">
              <a:buNone/>
            </a:pPr>
            <a:r>
              <a:rPr lang="en-GB" sz="2800" b="1" dirty="0"/>
              <a:t>Risk Management</a:t>
            </a:r>
          </a:p>
          <a:p>
            <a:r>
              <a:rPr lang="en-GB" sz="2800" dirty="0"/>
              <a:t>Encourage the reporting of </a:t>
            </a:r>
            <a:r>
              <a:rPr lang="en-GB" sz="2800" b="1" dirty="0"/>
              <a:t>Data Breaches</a:t>
            </a:r>
            <a:r>
              <a:rPr lang="en-GB" sz="2800" dirty="0"/>
              <a:t>: record and react</a:t>
            </a:r>
          </a:p>
          <a:p>
            <a:r>
              <a:rPr lang="en-GB" sz="2800" dirty="0"/>
              <a:t>Data Processing Impact Assessment (DPIA) for high risk activity (unlikely)</a:t>
            </a:r>
            <a:br>
              <a:rPr lang="en-GB" sz="2800" dirty="0"/>
            </a:br>
            <a:endParaRPr lang="en-GB" sz="2800" dirty="0"/>
          </a:p>
        </p:txBody>
      </p:sp>
      <p:pic>
        <p:nvPicPr>
          <p:cNvPr id="6" name="Picture 2" descr="https://www.oxford.anglican.org/wp-content/uploads/2013/02/Oxford_Diocese_Logo_blue_small.png">
            <a:extLst>
              <a:ext uri="{FF2B5EF4-FFF2-40B4-BE49-F238E27FC236}">
                <a16:creationId xmlns:a16="http://schemas.microsoft.com/office/drawing/2014/main" id="{71299F51-0EA7-4A61-96B1-4A02C0BFE1B9}"/>
              </a:ext>
            </a:extLst>
          </p:cNvPr>
          <p:cNvPicPr>
            <a:picLocks noChangeAspect="1" noChangeArrowheads="1"/>
          </p:cNvPicPr>
          <p:nvPr/>
        </p:nvPicPr>
        <p:blipFill>
          <a:blip r:embed="rId4" cstate="print"/>
          <a:srcRect/>
          <a:stretch>
            <a:fillRect/>
          </a:stretch>
        </p:blipFill>
        <p:spPr bwMode="auto">
          <a:xfrm>
            <a:off x="9984432" y="216024"/>
            <a:ext cx="1982090" cy="530393"/>
          </a:xfrm>
          <a:prstGeom prst="rect">
            <a:avLst/>
          </a:prstGeom>
          <a:noFill/>
        </p:spPr>
      </p:pic>
      <p:sp>
        <p:nvSpPr>
          <p:cNvPr id="7" name="TextBox 6">
            <a:extLst>
              <a:ext uri="{FF2B5EF4-FFF2-40B4-BE49-F238E27FC236}">
                <a16:creationId xmlns:a16="http://schemas.microsoft.com/office/drawing/2014/main" id="{67A21116-DAEA-4518-AA27-AA796C492478}"/>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19</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D505-86C4-4E36-B87B-DADAED64B4D5}"/>
              </a:ext>
            </a:extLst>
          </p:cNvPr>
          <p:cNvSpPr>
            <a:spLocks noGrp="1"/>
          </p:cNvSpPr>
          <p:nvPr>
            <p:ph type="title"/>
          </p:nvPr>
        </p:nvSpPr>
        <p:spPr/>
        <p:txBody>
          <a:bodyPr/>
          <a:lstStyle/>
          <a:p>
            <a:r>
              <a:rPr lang="en-GB" dirty="0"/>
              <a:t>GDPR: Your area of interest</a:t>
            </a:r>
          </a:p>
        </p:txBody>
      </p:sp>
      <p:sp>
        <p:nvSpPr>
          <p:cNvPr id="3" name="Content Placeholder 2">
            <a:extLst>
              <a:ext uri="{FF2B5EF4-FFF2-40B4-BE49-F238E27FC236}">
                <a16:creationId xmlns:a16="http://schemas.microsoft.com/office/drawing/2014/main" id="{3314790A-8DFC-487C-B047-4BACB0C7907E}"/>
              </a:ext>
            </a:extLst>
          </p:cNvPr>
          <p:cNvSpPr>
            <a:spLocks noGrp="1"/>
          </p:cNvSpPr>
          <p:nvPr>
            <p:ph sz="quarter" idx="1"/>
          </p:nvPr>
        </p:nvSpPr>
        <p:spPr/>
        <p:txBody>
          <a:bodyPr/>
          <a:lstStyle/>
          <a:p>
            <a:pPr marL="514350" lvl="0" indent="-514350">
              <a:lnSpc>
                <a:spcPct val="150000"/>
              </a:lnSpc>
              <a:buFont typeface="+mj-lt"/>
              <a:buAutoNum type="arabicPeriod"/>
            </a:pPr>
            <a:r>
              <a:rPr lang="en-GB" dirty="0"/>
              <a:t>Parish</a:t>
            </a:r>
          </a:p>
          <a:p>
            <a:pPr marL="514350" lvl="0" indent="-514350">
              <a:lnSpc>
                <a:spcPct val="150000"/>
              </a:lnSpc>
              <a:buFont typeface="+mj-lt"/>
              <a:buAutoNum type="arabicPeriod"/>
            </a:pPr>
            <a:r>
              <a:rPr lang="en-GB" dirty="0"/>
              <a:t>Benefice</a:t>
            </a:r>
          </a:p>
          <a:p>
            <a:pPr marL="514350" lvl="0" indent="-514350">
              <a:lnSpc>
                <a:spcPct val="150000"/>
              </a:lnSpc>
              <a:buFont typeface="+mj-lt"/>
              <a:buAutoNum type="arabicPeriod"/>
            </a:pPr>
            <a:r>
              <a:rPr lang="en-GB" dirty="0"/>
              <a:t>Deanery</a:t>
            </a:r>
          </a:p>
          <a:p>
            <a:pPr marL="514350" lvl="0" indent="-514350">
              <a:lnSpc>
                <a:spcPct val="150000"/>
              </a:lnSpc>
              <a:buFont typeface="+mj-lt"/>
              <a:buAutoNum type="arabicPeriod"/>
            </a:pPr>
            <a:r>
              <a:rPr lang="en-GB" dirty="0"/>
              <a:t>Other – charity, chaplaincy, school, etc.</a:t>
            </a:r>
          </a:p>
          <a:p>
            <a:endParaRPr lang="en-GB" dirty="0"/>
          </a:p>
        </p:txBody>
      </p:sp>
      <p:sp>
        <p:nvSpPr>
          <p:cNvPr id="5" name="TextBox 4">
            <a:extLst>
              <a:ext uri="{FF2B5EF4-FFF2-40B4-BE49-F238E27FC236}">
                <a16:creationId xmlns:a16="http://schemas.microsoft.com/office/drawing/2014/main" id="{D8B7E100-D64D-47CC-8B13-9A41BBBB1257}"/>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2</a:t>
            </a:fld>
            <a:endParaRPr lang="en-GB" dirty="0"/>
          </a:p>
        </p:txBody>
      </p:sp>
      <p:pic>
        <p:nvPicPr>
          <p:cNvPr id="6" name="Picture 2" descr="https://www.oxford.anglican.org/wp-content/uploads/2013/02/Oxford_Diocese_Logo_blue_small.png">
            <a:extLst>
              <a:ext uri="{FF2B5EF4-FFF2-40B4-BE49-F238E27FC236}">
                <a16:creationId xmlns:a16="http://schemas.microsoft.com/office/drawing/2014/main" id="{95F37BAC-809D-426B-AEDE-1FD190C2CF45}"/>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pic>
        <p:nvPicPr>
          <p:cNvPr id="2052" name="Picture 4" descr="https://www.oxford.anglican.org/wp-content/uploads/2017/12/Soultime-Cafe-1000x891.jpg">
            <a:extLst>
              <a:ext uri="{FF2B5EF4-FFF2-40B4-BE49-F238E27FC236}">
                <a16:creationId xmlns:a16="http://schemas.microsoft.com/office/drawing/2014/main" id="{2864CBF1-27EB-431C-88BA-572C5E95AF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1856" y="2515463"/>
            <a:ext cx="2928310" cy="2609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6" name="Picture 8" descr="https://www.oxford.anglican.org/wp-content/uploads/2016/09/ministry-fp-845x321.jpg">
            <a:extLst>
              <a:ext uri="{FF2B5EF4-FFF2-40B4-BE49-F238E27FC236}">
                <a16:creationId xmlns:a16="http://schemas.microsoft.com/office/drawing/2014/main" id="{E9A3D191-3792-4001-A718-2198DA8AC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1076" y="4533590"/>
            <a:ext cx="4273356" cy="1623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06349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46665-8C52-415A-B535-632AA123CBE8}"/>
              </a:ext>
            </a:extLst>
          </p:cNvPr>
          <p:cNvSpPr>
            <a:spLocks noGrp="1"/>
          </p:cNvSpPr>
          <p:nvPr>
            <p:ph type="title"/>
          </p:nvPr>
        </p:nvSpPr>
        <p:spPr/>
        <p:txBody>
          <a:bodyPr/>
          <a:lstStyle/>
          <a:p>
            <a:r>
              <a:rPr lang="en-GB" dirty="0"/>
              <a:t>Registering with the ICO?</a:t>
            </a:r>
          </a:p>
        </p:txBody>
      </p:sp>
      <p:sp>
        <p:nvSpPr>
          <p:cNvPr id="3" name="Content Placeholder 2">
            <a:extLst>
              <a:ext uri="{FF2B5EF4-FFF2-40B4-BE49-F238E27FC236}">
                <a16:creationId xmlns:a16="http://schemas.microsoft.com/office/drawing/2014/main" id="{F0AF80BF-CEDF-40C9-904D-BE627A8E27C6}"/>
              </a:ext>
            </a:extLst>
          </p:cNvPr>
          <p:cNvSpPr>
            <a:spLocks noGrp="1"/>
          </p:cNvSpPr>
          <p:nvPr>
            <p:ph sz="quarter" idx="1"/>
          </p:nvPr>
        </p:nvSpPr>
        <p:spPr/>
        <p:txBody>
          <a:bodyPr>
            <a:normAutofit/>
          </a:bodyPr>
          <a:lstStyle/>
          <a:p>
            <a:pPr>
              <a:spcAft>
                <a:spcPts val="1800"/>
              </a:spcAft>
            </a:pPr>
            <a:r>
              <a:rPr lang="en-GB" dirty="0"/>
              <a:t>Data controllers </a:t>
            </a:r>
            <a:r>
              <a:rPr lang="en-GB" b="1" i="1" dirty="0"/>
              <a:t>may</a:t>
            </a:r>
            <a:r>
              <a:rPr lang="en-GB" dirty="0"/>
              <a:t> need to register with the Information Commissioner’s Office</a:t>
            </a:r>
          </a:p>
          <a:p>
            <a:pPr>
              <a:spcAft>
                <a:spcPts val="1800"/>
              </a:spcAft>
            </a:pPr>
            <a:r>
              <a:rPr lang="en-GB" dirty="0"/>
              <a:t>Many charities and not-for-profit organisations are exempt from registering … and therefore do not need to pay a fee.</a:t>
            </a:r>
          </a:p>
          <a:p>
            <a:pPr>
              <a:spcAft>
                <a:spcPts val="1800"/>
              </a:spcAft>
            </a:pPr>
            <a:r>
              <a:rPr lang="en-GB" dirty="0"/>
              <a:t>However … if you use CCTV for the purposes of crime prevention, registration is mandatory</a:t>
            </a:r>
          </a:p>
        </p:txBody>
      </p:sp>
      <p:sp>
        <p:nvSpPr>
          <p:cNvPr id="4" name="Content Placeholder 3">
            <a:extLst>
              <a:ext uri="{FF2B5EF4-FFF2-40B4-BE49-F238E27FC236}">
                <a16:creationId xmlns:a16="http://schemas.microsoft.com/office/drawing/2014/main" id="{0EAAD3CA-6356-4BA0-B514-996EDF6704D1}"/>
              </a:ext>
            </a:extLst>
          </p:cNvPr>
          <p:cNvSpPr>
            <a:spLocks noGrp="1"/>
          </p:cNvSpPr>
          <p:nvPr>
            <p:ph sz="quarter" idx="2"/>
          </p:nvPr>
        </p:nvSpPr>
        <p:spPr/>
        <p:txBody>
          <a:bodyPr>
            <a:normAutofit/>
          </a:bodyPr>
          <a:lstStyle/>
          <a:p>
            <a:r>
              <a:rPr lang="en-GB" dirty="0"/>
              <a:t>If you do have to register, and pay a fee, charities and not-for-profit organisations pay a Tier 1 fee of £40/year</a:t>
            </a:r>
            <a:br>
              <a:rPr lang="en-GB" dirty="0"/>
            </a:br>
            <a:br>
              <a:rPr lang="en-GB" dirty="0"/>
            </a:br>
            <a:br>
              <a:rPr lang="en-GB" dirty="0"/>
            </a:br>
            <a:br>
              <a:rPr lang="en-GB" dirty="0"/>
            </a:br>
            <a:endParaRPr lang="en-GB" dirty="0"/>
          </a:p>
          <a:p>
            <a:pPr marL="0" indent="0">
              <a:buNone/>
            </a:pPr>
            <a:r>
              <a:rPr lang="en-GB" dirty="0"/>
              <a:t>Self assessment:</a:t>
            </a:r>
          </a:p>
          <a:p>
            <a:pPr lvl="1"/>
            <a:r>
              <a:rPr lang="en-GB" dirty="0"/>
              <a:t>    </a:t>
            </a:r>
            <a:r>
              <a:rPr lang="en-GB" dirty="0" err="1"/>
              <a:t>ico</a:t>
            </a:r>
            <a:r>
              <a:rPr lang="en-GB" dirty="0"/>
              <a:t> register self assess  </a:t>
            </a:r>
          </a:p>
          <a:p>
            <a:pPr lvl="1"/>
            <a:r>
              <a:rPr lang="en-GB" dirty="0"/>
              <a:t>    </a:t>
            </a:r>
            <a:r>
              <a:rPr lang="en-GB" dirty="0" err="1"/>
              <a:t>ico</a:t>
            </a:r>
            <a:r>
              <a:rPr lang="en-GB" dirty="0"/>
              <a:t> how much will i need to pay</a:t>
            </a:r>
          </a:p>
        </p:txBody>
      </p:sp>
      <p:pic>
        <p:nvPicPr>
          <p:cNvPr id="5" name="Picture 2" descr="https://www.oxford.anglican.org/wp-content/uploads/2013/02/Oxford_Diocese_Logo_blue_small.png">
            <a:extLst>
              <a:ext uri="{FF2B5EF4-FFF2-40B4-BE49-F238E27FC236}">
                <a16:creationId xmlns:a16="http://schemas.microsoft.com/office/drawing/2014/main" id="{90CF710C-6B3E-41C6-88A8-6C83DD4D361D}"/>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sp>
        <p:nvSpPr>
          <p:cNvPr id="6" name="TextBox 5">
            <a:extLst>
              <a:ext uri="{FF2B5EF4-FFF2-40B4-BE49-F238E27FC236}">
                <a16:creationId xmlns:a16="http://schemas.microsoft.com/office/drawing/2014/main" id="{A9BA8647-66B5-456A-A93F-D143E5C9AE3A}"/>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20</a:t>
            </a:fld>
            <a:endParaRPr lang="en-GB" dirty="0"/>
          </a:p>
        </p:txBody>
      </p:sp>
      <p:pic>
        <p:nvPicPr>
          <p:cNvPr id="7" name="Picture 2" descr="Image result for internet icon">
            <a:extLst>
              <a:ext uri="{FF2B5EF4-FFF2-40B4-BE49-F238E27FC236}">
                <a16:creationId xmlns:a16="http://schemas.microsoft.com/office/drawing/2014/main" id="{DA0F82E9-195E-4C67-9424-73B49692F2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040" y="4994397"/>
            <a:ext cx="369332" cy="3693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internet icon">
            <a:extLst>
              <a:ext uri="{FF2B5EF4-FFF2-40B4-BE49-F238E27FC236}">
                <a16:creationId xmlns:a16="http://schemas.microsoft.com/office/drawing/2014/main" id="{C8DA8A7A-FBBC-43D8-B485-8A00C3D4B5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3477" y="5425573"/>
            <a:ext cx="369332"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508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C65E-9799-41A0-8B25-58140ED42B7D}"/>
              </a:ext>
            </a:extLst>
          </p:cNvPr>
          <p:cNvSpPr>
            <a:spLocks noGrp="1"/>
          </p:cNvSpPr>
          <p:nvPr>
            <p:ph type="title"/>
          </p:nvPr>
        </p:nvSpPr>
        <p:spPr/>
        <p:txBody>
          <a:bodyPr/>
          <a:lstStyle/>
          <a:p>
            <a:r>
              <a:rPr lang="en-GB" dirty="0"/>
              <a:t>Useful Sources of Information</a:t>
            </a:r>
          </a:p>
        </p:txBody>
      </p:sp>
      <p:sp>
        <p:nvSpPr>
          <p:cNvPr id="3" name="Content Placeholder 2">
            <a:extLst>
              <a:ext uri="{FF2B5EF4-FFF2-40B4-BE49-F238E27FC236}">
                <a16:creationId xmlns:a16="http://schemas.microsoft.com/office/drawing/2014/main" id="{2F5594DD-A41A-45DC-A08A-8AAC35319A00}"/>
              </a:ext>
            </a:extLst>
          </p:cNvPr>
          <p:cNvSpPr>
            <a:spLocks noGrp="1"/>
          </p:cNvSpPr>
          <p:nvPr>
            <p:ph sz="quarter" idx="1"/>
          </p:nvPr>
        </p:nvSpPr>
        <p:spPr>
          <a:xfrm>
            <a:off x="609600" y="1219200"/>
            <a:ext cx="5879335" cy="4937760"/>
          </a:xfrm>
        </p:spPr>
        <p:txBody>
          <a:bodyPr/>
          <a:lstStyle/>
          <a:p>
            <a:r>
              <a:rPr lang="en-GB" dirty="0"/>
              <a:t>Diocesan website:</a:t>
            </a:r>
            <a:br>
              <a:rPr lang="en-GB" dirty="0"/>
            </a:br>
            <a:r>
              <a:rPr lang="en-GB" dirty="0">
                <a:solidFill>
                  <a:schemeClr val="accent2">
                    <a:lumMod val="75000"/>
                  </a:schemeClr>
                </a:solidFill>
                <a:hlinkClick r:id="rId2">
                  <a:extLst>
                    <a:ext uri="{A12FA001-AC4F-418D-AE19-62706E023703}">
                      <ahyp:hlinkClr xmlns:ahyp="http://schemas.microsoft.com/office/drawing/2018/hyperlinkcolor" val="tx"/>
                    </a:ext>
                  </a:extLst>
                </a:hlinkClick>
              </a:rPr>
              <a:t>www.oxford.anglican.org/</a:t>
            </a:r>
            <a:r>
              <a:rPr lang="en-GB" dirty="0">
                <a:solidFill>
                  <a:schemeClr val="accent2">
                    <a:lumMod val="75000"/>
                  </a:schemeClr>
                </a:solidFill>
              </a:rPr>
              <a:t> </a:t>
            </a:r>
            <a:br>
              <a:rPr lang="en-GB" dirty="0">
                <a:solidFill>
                  <a:schemeClr val="accent2">
                    <a:lumMod val="75000"/>
                  </a:schemeClr>
                </a:solidFill>
              </a:rPr>
            </a:br>
            <a:r>
              <a:rPr lang="en-GB" dirty="0"/>
              <a:t>(under Support Services, GDPR)</a:t>
            </a:r>
            <a:br>
              <a:rPr lang="en-GB" dirty="0"/>
            </a:br>
            <a:endParaRPr lang="en-GB" dirty="0"/>
          </a:p>
          <a:p>
            <a:r>
              <a:rPr lang="en-GB" dirty="0"/>
              <a:t>ICO Guide to GDPR</a:t>
            </a:r>
            <a:r>
              <a:rPr lang="en-GB"/>
              <a:t>: </a:t>
            </a:r>
            <a:r>
              <a:rPr lang="en-GB">
                <a:solidFill>
                  <a:schemeClr val="accent2">
                    <a:lumMod val="75000"/>
                  </a:schemeClr>
                </a:solidFill>
                <a:hlinkClick r:id="rId3">
                  <a:extLst>
                    <a:ext uri="{A12FA001-AC4F-418D-AE19-62706E023703}">
                      <ahyp:hlinkClr xmlns:ahyp="http://schemas.microsoft.com/office/drawing/2018/hyperlinkcolor" val="tx"/>
                    </a:ext>
                  </a:extLst>
                </a:hlinkClick>
              </a:rPr>
              <a:t>ico</a:t>
            </a:r>
            <a:r>
              <a:rPr lang="en-GB" dirty="0">
                <a:solidFill>
                  <a:schemeClr val="accent2">
                    <a:lumMod val="75000"/>
                  </a:schemeClr>
                </a:solidFill>
                <a:hlinkClick r:id="rId3">
                  <a:extLst>
                    <a:ext uri="{A12FA001-AC4F-418D-AE19-62706E023703}">
                      <ahyp:hlinkClr xmlns:ahyp="http://schemas.microsoft.com/office/drawing/2018/hyperlinkcolor" val="tx"/>
                    </a:ext>
                  </a:extLst>
                </a:hlinkClick>
              </a:rPr>
              <a:t>.org.</a:t>
            </a:r>
            <a:r>
              <a:rPr lang="en-GB">
                <a:solidFill>
                  <a:schemeClr val="accent2">
                    <a:lumMod val="75000"/>
                  </a:schemeClr>
                </a:solidFill>
                <a:hlinkClick r:id="rId3">
                  <a:extLst>
                    <a:ext uri="{A12FA001-AC4F-418D-AE19-62706E023703}">
                      <ahyp:hlinkClr xmlns:ahyp="http://schemas.microsoft.com/office/drawing/2018/hyperlinkcolor" val="tx"/>
                    </a:ext>
                  </a:extLst>
                </a:hlinkClick>
              </a:rPr>
              <a:t>uk</a:t>
            </a:r>
            <a:r>
              <a:rPr lang="en-GB"/>
              <a:t> </a:t>
            </a:r>
            <a:br>
              <a:rPr lang="en-GB"/>
            </a:br>
            <a:r>
              <a:rPr lang="en-GB"/>
              <a:t>(</a:t>
            </a:r>
            <a:r>
              <a:rPr lang="en-GB" dirty="0"/>
              <a:t>under General Data Protection Regulation (GDPR))</a:t>
            </a:r>
          </a:p>
        </p:txBody>
      </p:sp>
      <p:pic>
        <p:nvPicPr>
          <p:cNvPr id="4" name="Content Placeholder 4">
            <a:extLst>
              <a:ext uri="{FF2B5EF4-FFF2-40B4-BE49-F238E27FC236}">
                <a16:creationId xmlns:a16="http://schemas.microsoft.com/office/drawing/2014/main" id="{3B81D1C9-D022-43CB-B4DA-1BA20CFFD0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74" r="16490"/>
          <a:stretch/>
        </p:blipFill>
        <p:spPr>
          <a:xfrm>
            <a:off x="6528048" y="1755088"/>
            <a:ext cx="5198368" cy="3865984"/>
          </a:xfrm>
          <a:prstGeom prst="rect">
            <a:avLst/>
          </a:prstGeom>
        </p:spPr>
      </p:pic>
      <p:pic>
        <p:nvPicPr>
          <p:cNvPr id="5" name="Picture 2" descr="https://www.oxford.anglican.org/wp-content/uploads/2013/02/Oxford_Diocese_Logo_blue_small.png">
            <a:extLst>
              <a:ext uri="{FF2B5EF4-FFF2-40B4-BE49-F238E27FC236}">
                <a16:creationId xmlns:a16="http://schemas.microsoft.com/office/drawing/2014/main" id="{3C8D9613-C955-4E89-8993-9E3B680D26FD}"/>
              </a:ext>
            </a:extLst>
          </p:cNvPr>
          <p:cNvPicPr>
            <a:picLocks noChangeAspect="1" noChangeArrowheads="1"/>
          </p:cNvPicPr>
          <p:nvPr/>
        </p:nvPicPr>
        <p:blipFill>
          <a:blip r:embed="rId5" cstate="print"/>
          <a:srcRect/>
          <a:stretch>
            <a:fillRect/>
          </a:stretch>
        </p:blipFill>
        <p:spPr bwMode="auto">
          <a:xfrm>
            <a:off x="9984432" y="216024"/>
            <a:ext cx="1982090" cy="530393"/>
          </a:xfrm>
          <a:prstGeom prst="rect">
            <a:avLst/>
          </a:prstGeom>
          <a:noFill/>
        </p:spPr>
      </p:pic>
    </p:spTree>
    <p:extLst>
      <p:ext uri="{BB962C8B-B14F-4D97-AF65-F5344CB8AC3E}">
        <p14:creationId xmlns:p14="http://schemas.microsoft.com/office/powerpoint/2010/main" val="1229002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GDPR: Journey to Compliance</a:t>
            </a:r>
          </a:p>
        </p:txBody>
      </p:sp>
      <p:sp>
        <p:nvSpPr>
          <p:cNvPr id="3" name="Text Placeholder 2"/>
          <p:cNvSpPr>
            <a:spLocks noGrp="1"/>
          </p:cNvSpPr>
          <p:nvPr>
            <p:ph type="body" idx="1"/>
          </p:nvPr>
        </p:nvSpPr>
        <p:spPr/>
        <p:txBody>
          <a:bodyPr/>
          <a:lstStyle/>
          <a:p>
            <a:endParaRPr lang="en-GB"/>
          </a:p>
        </p:txBody>
      </p:sp>
      <p:sp>
        <p:nvSpPr>
          <p:cNvPr id="4" name="TextBox 3">
            <a:extLst>
              <a:ext uri="{FF2B5EF4-FFF2-40B4-BE49-F238E27FC236}">
                <a16:creationId xmlns:a16="http://schemas.microsoft.com/office/drawing/2014/main" id="{17F3B00B-5A49-4CE7-856A-38162C4954F1}"/>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22</a:t>
            </a:fld>
            <a:endParaRPr lang="en-GB" dirty="0"/>
          </a:p>
        </p:txBody>
      </p:sp>
    </p:spTree>
    <p:extLst>
      <p:ext uri="{BB962C8B-B14F-4D97-AF65-F5344CB8AC3E}">
        <p14:creationId xmlns:p14="http://schemas.microsoft.com/office/powerpoint/2010/main" val="768095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B9EB-59FF-423D-A325-D34C24C4B1B5}"/>
              </a:ext>
            </a:extLst>
          </p:cNvPr>
          <p:cNvSpPr>
            <a:spLocks noGrp="1"/>
          </p:cNvSpPr>
          <p:nvPr>
            <p:ph type="title"/>
          </p:nvPr>
        </p:nvSpPr>
        <p:spPr/>
        <p:txBody>
          <a:bodyPr/>
          <a:lstStyle/>
          <a:p>
            <a:r>
              <a:rPr lang="en-GB" dirty="0"/>
              <a:t>Typical steps for parishes/deaneries:</a:t>
            </a:r>
          </a:p>
        </p:txBody>
      </p:sp>
      <p:sp>
        <p:nvSpPr>
          <p:cNvPr id="3" name="Content Placeholder 2">
            <a:extLst>
              <a:ext uri="{FF2B5EF4-FFF2-40B4-BE49-F238E27FC236}">
                <a16:creationId xmlns:a16="http://schemas.microsoft.com/office/drawing/2014/main" id="{3296D129-1178-47AC-ABAE-A32D1CA1D380}"/>
              </a:ext>
            </a:extLst>
          </p:cNvPr>
          <p:cNvSpPr>
            <a:spLocks noGrp="1"/>
          </p:cNvSpPr>
          <p:nvPr>
            <p:ph sz="quarter" idx="1"/>
          </p:nvPr>
        </p:nvSpPr>
        <p:spPr/>
        <p:txBody>
          <a:bodyPr>
            <a:normAutofit lnSpcReduction="10000"/>
          </a:bodyPr>
          <a:lstStyle/>
          <a:p>
            <a:pPr marL="514350" indent="-514350">
              <a:buFont typeface="+mj-lt"/>
              <a:buAutoNum type="arabicPeriod"/>
            </a:pPr>
            <a:r>
              <a:rPr lang="en-GB" dirty="0"/>
              <a:t>Raise awareness</a:t>
            </a:r>
          </a:p>
          <a:p>
            <a:pPr marL="514350" indent="-514350">
              <a:buFont typeface="+mj-lt"/>
              <a:buAutoNum type="arabicPeriod"/>
            </a:pPr>
            <a:r>
              <a:rPr lang="en-GB" dirty="0"/>
              <a:t>Conduct a Data Audit (and data mapping)</a:t>
            </a:r>
          </a:p>
          <a:p>
            <a:pPr marL="514350" indent="-514350">
              <a:buFont typeface="+mj-lt"/>
              <a:buAutoNum type="arabicPeriod"/>
            </a:pPr>
            <a:r>
              <a:rPr lang="en-GB" dirty="0"/>
              <a:t>Identify (and document) your ‘lawful bases’</a:t>
            </a:r>
          </a:p>
          <a:p>
            <a:pPr marL="514350" indent="-514350">
              <a:buFont typeface="+mj-lt"/>
              <a:buAutoNum type="arabicPeriod"/>
            </a:pPr>
            <a:r>
              <a:rPr lang="en-GB" dirty="0"/>
              <a:t>Check your processes meet the ‘eight rights’ and ‘seven principles’</a:t>
            </a:r>
          </a:p>
          <a:p>
            <a:pPr marL="514350" indent="-514350">
              <a:buFont typeface="+mj-lt"/>
              <a:buAutoNum type="arabicPeriod"/>
            </a:pPr>
            <a:r>
              <a:rPr lang="en-GB" dirty="0"/>
              <a:t>Review how you get consent</a:t>
            </a:r>
          </a:p>
          <a:p>
            <a:pPr marL="514350" indent="-514350">
              <a:buFont typeface="+mj-lt"/>
              <a:buAutoNum type="arabicPeriod"/>
            </a:pPr>
            <a:r>
              <a:rPr lang="en-GB" dirty="0"/>
              <a:t>Build in extra protection for children</a:t>
            </a:r>
          </a:p>
          <a:p>
            <a:pPr marL="514350" indent="-514350">
              <a:buFont typeface="+mj-lt"/>
              <a:buAutoNum type="arabicPeriod"/>
            </a:pPr>
            <a:r>
              <a:rPr lang="en-GB" dirty="0"/>
              <a:t>Data retention and disposal</a:t>
            </a:r>
          </a:p>
          <a:p>
            <a:pPr marL="514350" indent="-514350">
              <a:buFont typeface="+mj-lt"/>
              <a:buAutoNum type="arabicPeriod"/>
            </a:pPr>
            <a:r>
              <a:rPr lang="en-GB" dirty="0"/>
              <a:t>Review your Data Sharing</a:t>
            </a:r>
          </a:p>
          <a:p>
            <a:pPr marL="514350" indent="-514350">
              <a:buFont typeface="+mj-lt"/>
              <a:buAutoNum type="arabicPeriod"/>
            </a:pPr>
            <a:endParaRPr lang="en-GB" dirty="0"/>
          </a:p>
        </p:txBody>
      </p:sp>
      <p:sp>
        <p:nvSpPr>
          <p:cNvPr id="7" name="Content Placeholder 6">
            <a:extLst>
              <a:ext uri="{FF2B5EF4-FFF2-40B4-BE49-F238E27FC236}">
                <a16:creationId xmlns:a16="http://schemas.microsoft.com/office/drawing/2014/main" id="{4183861A-7876-45ED-AFF9-E1ECD6C22E76}"/>
              </a:ext>
            </a:extLst>
          </p:cNvPr>
          <p:cNvSpPr>
            <a:spLocks noGrp="1"/>
          </p:cNvSpPr>
          <p:nvPr>
            <p:ph sz="quarter" idx="2"/>
          </p:nvPr>
        </p:nvSpPr>
        <p:spPr/>
        <p:txBody>
          <a:bodyPr>
            <a:normAutofit lnSpcReduction="10000"/>
          </a:bodyPr>
          <a:lstStyle/>
          <a:p>
            <a:pPr marL="514350" indent="-514350">
              <a:buFont typeface="+mj-lt"/>
              <a:buAutoNum type="arabicPeriod" startAt="9"/>
            </a:pPr>
            <a:r>
              <a:rPr lang="en-GB" dirty="0"/>
              <a:t>Update Policies &amp; Privacy Notices</a:t>
            </a:r>
          </a:p>
          <a:p>
            <a:pPr marL="514350" indent="-514350">
              <a:buFont typeface="+mj-lt"/>
              <a:buAutoNum type="arabicPeriod" startAt="9"/>
            </a:pPr>
            <a:r>
              <a:rPr lang="en-GB" dirty="0"/>
              <a:t>Work out how you will deal with Subject Access Requests</a:t>
            </a:r>
          </a:p>
          <a:p>
            <a:pPr marL="514350" indent="-514350">
              <a:buFont typeface="+mj-lt"/>
              <a:buAutoNum type="arabicPeriod" startAt="9"/>
            </a:pPr>
            <a:r>
              <a:rPr lang="en-GB" dirty="0"/>
              <a:t>Data breaches: how will you detect, report and investigate?</a:t>
            </a:r>
          </a:p>
          <a:p>
            <a:pPr marL="514350" indent="-514350">
              <a:buFont typeface="+mj-lt"/>
              <a:buAutoNum type="arabicPeriod" startAt="9"/>
            </a:pPr>
            <a:r>
              <a:rPr lang="en-GB" dirty="0"/>
              <a:t>Training</a:t>
            </a:r>
          </a:p>
          <a:p>
            <a:pPr marL="514350" indent="-514350">
              <a:buFont typeface="+mj-lt"/>
              <a:buAutoNum type="arabicPeriod" startAt="9"/>
            </a:pPr>
            <a:r>
              <a:rPr lang="en-GB" dirty="0"/>
              <a:t>Build-in data protection to your new initiatives</a:t>
            </a:r>
          </a:p>
          <a:p>
            <a:pPr marL="0" indent="0" algn="r">
              <a:buNone/>
            </a:pPr>
            <a:br>
              <a:rPr lang="en-GB" dirty="0"/>
            </a:br>
            <a:br>
              <a:rPr lang="en-GB" dirty="0"/>
            </a:br>
            <a:br>
              <a:rPr lang="en-GB" sz="1800" dirty="0"/>
            </a:br>
            <a:r>
              <a:rPr lang="en-GB" sz="1800" dirty="0" err="1"/>
              <a:t>rochester</a:t>
            </a:r>
            <a:r>
              <a:rPr lang="en-GB" sz="1800" dirty="0"/>
              <a:t> diocese </a:t>
            </a:r>
            <a:r>
              <a:rPr lang="en-GB" sz="1800" dirty="0" err="1"/>
              <a:t>gdpr</a:t>
            </a:r>
            <a:r>
              <a:rPr lang="en-GB" sz="1800" dirty="0"/>
              <a:t> toolkit</a:t>
            </a:r>
            <a:br>
              <a:rPr lang="en-GB" sz="1800" dirty="0"/>
            </a:br>
            <a:r>
              <a:rPr lang="en-GB" sz="1800" dirty="0"/>
              <a:t>(simpler version at </a:t>
            </a:r>
            <a:r>
              <a:rPr lang="en-GB" sz="1800" dirty="0">
                <a:solidFill>
                  <a:schemeClr val="accent1"/>
                </a:solidFill>
                <a:hlinkClick r:id="rId2">
                  <a:extLst>
                    <a:ext uri="{A12FA001-AC4F-418D-AE19-62706E023703}">
                      <ahyp:hlinkClr xmlns:ahyp="http://schemas.microsoft.com/office/drawing/2018/hyperlinkcolor" val="tx"/>
                    </a:ext>
                  </a:extLst>
                </a:hlinkClick>
              </a:rPr>
              <a:t>parishresources.org.uk/gdpr</a:t>
            </a:r>
            <a:r>
              <a:rPr lang="en-GB" sz="1800" dirty="0"/>
              <a:t>)</a:t>
            </a:r>
          </a:p>
        </p:txBody>
      </p:sp>
      <p:sp>
        <p:nvSpPr>
          <p:cNvPr id="4" name="TextBox 3">
            <a:extLst>
              <a:ext uri="{FF2B5EF4-FFF2-40B4-BE49-F238E27FC236}">
                <a16:creationId xmlns:a16="http://schemas.microsoft.com/office/drawing/2014/main" id="{5CECCB84-0D36-42D9-85E8-F3E8B40B6375}"/>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23</a:t>
            </a:fld>
            <a:endParaRPr lang="en-GB" dirty="0"/>
          </a:p>
        </p:txBody>
      </p:sp>
      <p:pic>
        <p:nvPicPr>
          <p:cNvPr id="5" name="Picture 2" descr="https://www.oxford.anglican.org/wp-content/uploads/2013/02/Oxford_Diocese_Logo_blue_small.png">
            <a:extLst>
              <a:ext uri="{FF2B5EF4-FFF2-40B4-BE49-F238E27FC236}">
                <a16:creationId xmlns:a16="http://schemas.microsoft.com/office/drawing/2014/main" id="{DAB6A098-434C-4400-BED3-27550761277E}"/>
              </a:ext>
            </a:extLst>
          </p:cNvPr>
          <p:cNvPicPr>
            <a:picLocks noChangeAspect="1" noChangeArrowheads="1"/>
          </p:cNvPicPr>
          <p:nvPr/>
        </p:nvPicPr>
        <p:blipFill>
          <a:blip r:embed="rId3" cstate="print"/>
          <a:srcRect/>
          <a:stretch>
            <a:fillRect/>
          </a:stretch>
        </p:blipFill>
        <p:spPr bwMode="auto">
          <a:xfrm>
            <a:off x="9984432" y="216024"/>
            <a:ext cx="1982090" cy="530393"/>
          </a:xfrm>
          <a:prstGeom prst="rect">
            <a:avLst/>
          </a:prstGeom>
          <a:noFill/>
        </p:spPr>
      </p:pic>
      <p:pic>
        <p:nvPicPr>
          <p:cNvPr id="8" name="Picture 2" descr="Image result for internet icon">
            <a:extLst>
              <a:ext uri="{FF2B5EF4-FFF2-40B4-BE49-F238E27FC236}">
                <a16:creationId xmlns:a16="http://schemas.microsoft.com/office/drawing/2014/main" id="{972E90E6-1EAA-468F-BAB7-9B70436E5C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0306" y="5384687"/>
            <a:ext cx="369332"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972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1F10-1ACB-47EF-BB70-5B791C1D04CD}"/>
              </a:ext>
            </a:extLst>
          </p:cNvPr>
          <p:cNvSpPr>
            <a:spLocks noGrp="1"/>
          </p:cNvSpPr>
          <p:nvPr>
            <p:ph type="title"/>
          </p:nvPr>
        </p:nvSpPr>
        <p:spPr/>
        <p:txBody>
          <a:bodyPr/>
          <a:lstStyle/>
          <a:p>
            <a:r>
              <a:rPr lang="en-GB" dirty="0"/>
              <a:t>1. Raise awareness</a:t>
            </a:r>
          </a:p>
        </p:txBody>
      </p:sp>
      <p:sp>
        <p:nvSpPr>
          <p:cNvPr id="5" name="Content Placeholder 4">
            <a:extLst>
              <a:ext uri="{FF2B5EF4-FFF2-40B4-BE49-F238E27FC236}">
                <a16:creationId xmlns:a16="http://schemas.microsoft.com/office/drawing/2014/main" id="{EE30BCF1-39F3-4BFC-8347-4B4E8E3A5DFD}"/>
              </a:ext>
            </a:extLst>
          </p:cNvPr>
          <p:cNvSpPr>
            <a:spLocks noGrp="1"/>
          </p:cNvSpPr>
          <p:nvPr>
            <p:ph sz="quarter" idx="1"/>
          </p:nvPr>
        </p:nvSpPr>
        <p:spPr/>
        <p:txBody>
          <a:bodyPr/>
          <a:lstStyle/>
          <a:p>
            <a:r>
              <a:rPr lang="en-GB" dirty="0"/>
              <a:t>Discuss at PCC(s), standing committee, etc.</a:t>
            </a:r>
          </a:p>
          <a:p>
            <a:r>
              <a:rPr lang="en-GB" dirty="0"/>
              <a:t>Discuss the scope (e.g. for benefices)</a:t>
            </a:r>
          </a:p>
          <a:p>
            <a:r>
              <a:rPr lang="en-GB" dirty="0"/>
              <a:t>Identify your legal entities (incumbent, PCCs)</a:t>
            </a:r>
          </a:p>
          <a:p>
            <a:endParaRPr lang="en-GB" dirty="0"/>
          </a:p>
        </p:txBody>
      </p:sp>
      <p:sp>
        <p:nvSpPr>
          <p:cNvPr id="6" name="TextBox 5">
            <a:extLst>
              <a:ext uri="{FF2B5EF4-FFF2-40B4-BE49-F238E27FC236}">
                <a16:creationId xmlns:a16="http://schemas.microsoft.com/office/drawing/2014/main" id="{44D96E1F-FF87-4382-B5C1-6725FB10E168}"/>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24</a:t>
            </a:fld>
            <a:endParaRPr lang="en-GB" dirty="0"/>
          </a:p>
        </p:txBody>
      </p:sp>
      <p:pic>
        <p:nvPicPr>
          <p:cNvPr id="7" name="Picture 2" descr="https://www.oxford.anglican.org/wp-content/uploads/2013/02/Oxford_Diocese_Logo_blue_small.png">
            <a:extLst>
              <a:ext uri="{FF2B5EF4-FFF2-40B4-BE49-F238E27FC236}">
                <a16:creationId xmlns:a16="http://schemas.microsoft.com/office/drawing/2014/main" id="{65B4CD2A-50CD-4254-BBCD-6D8FC9292AB4}"/>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spTree>
    <p:extLst>
      <p:ext uri="{BB962C8B-B14F-4D97-AF65-F5344CB8AC3E}">
        <p14:creationId xmlns:p14="http://schemas.microsoft.com/office/powerpoint/2010/main" val="228008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1F10-1ACB-47EF-BB70-5B791C1D04CD}"/>
              </a:ext>
            </a:extLst>
          </p:cNvPr>
          <p:cNvSpPr>
            <a:spLocks noGrp="1"/>
          </p:cNvSpPr>
          <p:nvPr>
            <p:ph type="title"/>
          </p:nvPr>
        </p:nvSpPr>
        <p:spPr/>
        <p:txBody>
          <a:bodyPr/>
          <a:lstStyle/>
          <a:p>
            <a:r>
              <a:rPr lang="en-GB" dirty="0"/>
              <a:t>2. Conduct a Data Audit (and data mapping)</a:t>
            </a:r>
          </a:p>
        </p:txBody>
      </p:sp>
      <p:sp>
        <p:nvSpPr>
          <p:cNvPr id="5" name="Content Placeholder 4">
            <a:extLst>
              <a:ext uri="{FF2B5EF4-FFF2-40B4-BE49-F238E27FC236}">
                <a16:creationId xmlns:a16="http://schemas.microsoft.com/office/drawing/2014/main" id="{EE30BCF1-39F3-4BFC-8347-4B4E8E3A5DFD}"/>
              </a:ext>
            </a:extLst>
          </p:cNvPr>
          <p:cNvSpPr>
            <a:spLocks noGrp="1"/>
          </p:cNvSpPr>
          <p:nvPr>
            <p:ph sz="quarter" idx="1"/>
          </p:nvPr>
        </p:nvSpPr>
        <p:spPr/>
        <p:txBody>
          <a:bodyPr/>
          <a:lstStyle/>
          <a:p>
            <a:pPr marL="0" indent="0">
              <a:buNone/>
            </a:pPr>
            <a:r>
              <a:rPr lang="en-GB" dirty="0"/>
              <a:t>Data audit: </a:t>
            </a:r>
          </a:p>
          <a:p>
            <a:r>
              <a:rPr lang="en-GB" dirty="0"/>
              <a:t>list all the places where you handle personal data and what is that data</a:t>
            </a:r>
          </a:p>
        </p:txBody>
      </p:sp>
      <p:sp>
        <p:nvSpPr>
          <p:cNvPr id="3" name="Content Placeholder 2">
            <a:extLst>
              <a:ext uri="{FF2B5EF4-FFF2-40B4-BE49-F238E27FC236}">
                <a16:creationId xmlns:a16="http://schemas.microsoft.com/office/drawing/2014/main" id="{0F729817-E070-48F8-82FB-9CFFFC6E35D1}"/>
              </a:ext>
            </a:extLst>
          </p:cNvPr>
          <p:cNvSpPr>
            <a:spLocks noGrp="1"/>
          </p:cNvSpPr>
          <p:nvPr>
            <p:ph sz="quarter" idx="2"/>
          </p:nvPr>
        </p:nvSpPr>
        <p:spPr/>
        <p:txBody>
          <a:bodyPr/>
          <a:lstStyle/>
          <a:p>
            <a:pPr marL="0" indent="0">
              <a:buNone/>
            </a:pPr>
            <a:r>
              <a:rPr lang="en-GB" dirty="0"/>
              <a:t>Data mapping (optional next step): </a:t>
            </a:r>
          </a:p>
          <a:p>
            <a:r>
              <a:rPr lang="en-GB" dirty="0"/>
              <a:t>helps you sort the different data into logical ‘chunks’</a:t>
            </a:r>
          </a:p>
          <a:p>
            <a:endParaRPr lang="en-GB" dirty="0"/>
          </a:p>
        </p:txBody>
      </p:sp>
      <p:sp>
        <p:nvSpPr>
          <p:cNvPr id="6" name="TextBox 5">
            <a:extLst>
              <a:ext uri="{FF2B5EF4-FFF2-40B4-BE49-F238E27FC236}">
                <a16:creationId xmlns:a16="http://schemas.microsoft.com/office/drawing/2014/main" id="{44D96E1F-FF87-4382-B5C1-6725FB10E168}"/>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25</a:t>
            </a:fld>
            <a:endParaRPr lang="en-GB" dirty="0"/>
          </a:p>
        </p:txBody>
      </p:sp>
      <p:pic>
        <p:nvPicPr>
          <p:cNvPr id="7" name="Picture 2" descr="https://www.oxford.anglican.org/wp-content/uploads/2013/02/Oxford_Diocese_Logo_blue_small.png">
            <a:extLst>
              <a:ext uri="{FF2B5EF4-FFF2-40B4-BE49-F238E27FC236}">
                <a16:creationId xmlns:a16="http://schemas.microsoft.com/office/drawing/2014/main" id="{65B4CD2A-50CD-4254-BBCD-6D8FC9292AB4}"/>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pic>
        <p:nvPicPr>
          <p:cNvPr id="4" name="Picture 3">
            <a:extLst>
              <a:ext uri="{FF2B5EF4-FFF2-40B4-BE49-F238E27FC236}">
                <a16:creationId xmlns:a16="http://schemas.microsoft.com/office/drawing/2014/main" id="{4D548A27-2A7A-4944-B166-185706EA91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7945" y="2748827"/>
            <a:ext cx="4634086" cy="33270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2022B82C-6A13-408E-8EAD-7C69991A96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36461" y="3330541"/>
            <a:ext cx="7985826" cy="28881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1654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1F10-1ACB-47EF-BB70-5B791C1D04CD}"/>
              </a:ext>
            </a:extLst>
          </p:cNvPr>
          <p:cNvSpPr>
            <a:spLocks noGrp="1"/>
          </p:cNvSpPr>
          <p:nvPr>
            <p:ph type="title"/>
          </p:nvPr>
        </p:nvSpPr>
        <p:spPr/>
        <p:txBody>
          <a:bodyPr/>
          <a:lstStyle/>
          <a:p>
            <a:r>
              <a:rPr lang="en-GB" dirty="0"/>
              <a:t>3. Identify (and document) your ‘lawful bases’</a:t>
            </a:r>
          </a:p>
        </p:txBody>
      </p:sp>
      <p:sp>
        <p:nvSpPr>
          <p:cNvPr id="5" name="Content Placeholder 4">
            <a:extLst>
              <a:ext uri="{FF2B5EF4-FFF2-40B4-BE49-F238E27FC236}">
                <a16:creationId xmlns:a16="http://schemas.microsoft.com/office/drawing/2014/main" id="{EE30BCF1-39F3-4BFC-8347-4B4E8E3A5DFD}"/>
              </a:ext>
            </a:extLst>
          </p:cNvPr>
          <p:cNvSpPr>
            <a:spLocks noGrp="1"/>
          </p:cNvSpPr>
          <p:nvPr>
            <p:ph sz="quarter" idx="1"/>
          </p:nvPr>
        </p:nvSpPr>
        <p:spPr/>
        <p:txBody>
          <a:bodyPr/>
          <a:lstStyle/>
          <a:p>
            <a:pPr marL="514350" indent="-514350">
              <a:buFont typeface="+mj-lt"/>
              <a:buAutoNum type="arabicPeriod"/>
            </a:pPr>
            <a:r>
              <a:rPr lang="en-GB" dirty="0"/>
              <a:t>Legitimate interest</a:t>
            </a:r>
          </a:p>
          <a:p>
            <a:pPr marL="514350" indent="-514350">
              <a:buFont typeface="+mj-lt"/>
              <a:buAutoNum type="arabicPeriod"/>
            </a:pPr>
            <a:r>
              <a:rPr lang="en-GB" dirty="0"/>
              <a:t>Contractual obligation</a:t>
            </a:r>
          </a:p>
          <a:p>
            <a:pPr marL="514350" indent="-514350">
              <a:buFont typeface="+mj-lt"/>
              <a:buAutoNum type="arabicPeriod"/>
            </a:pPr>
            <a:r>
              <a:rPr lang="en-GB" dirty="0"/>
              <a:t>Legal obligation</a:t>
            </a:r>
          </a:p>
          <a:p>
            <a:pPr marL="514350" indent="-514350">
              <a:buFont typeface="+mj-lt"/>
              <a:buAutoNum type="arabicPeriod"/>
            </a:pPr>
            <a:r>
              <a:rPr lang="en-GB" dirty="0"/>
              <a:t>Consent</a:t>
            </a:r>
          </a:p>
          <a:p>
            <a:pPr marL="514350" indent="-514350">
              <a:buFont typeface="+mj-lt"/>
              <a:buAutoNum type="arabicPeriod"/>
            </a:pPr>
            <a:r>
              <a:rPr lang="en-GB" dirty="0"/>
              <a:t>Vital interests</a:t>
            </a:r>
          </a:p>
          <a:p>
            <a:pPr marL="514350" indent="-514350">
              <a:buFont typeface="+mj-lt"/>
              <a:buAutoNum type="arabicPeriod"/>
            </a:pPr>
            <a:r>
              <a:rPr lang="en-GB" dirty="0"/>
              <a:t>Public task</a:t>
            </a:r>
          </a:p>
          <a:p>
            <a:pPr marL="0" indent="0">
              <a:buNone/>
            </a:pPr>
            <a:r>
              <a:rPr lang="en-GB" dirty="0"/>
              <a:t>Decide, in each case, which one is most appropriate.</a:t>
            </a:r>
          </a:p>
        </p:txBody>
      </p:sp>
      <p:sp>
        <p:nvSpPr>
          <p:cNvPr id="6" name="TextBox 5">
            <a:extLst>
              <a:ext uri="{FF2B5EF4-FFF2-40B4-BE49-F238E27FC236}">
                <a16:creationId xmlns:a16="http://schemas.microsoft.com/office/drawing/2014/main" id="{44D96E1F-FF87-4382-B5C1-6725FB10E168}"/>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26</a:t>
            </a:fld>
            <a:endParaRPr lang="en-GB" dirty="0"/>
          </a:p>
        </p:txBody>
      </p:sp>
      <p:pic>
        <p:nvPicPr>
          <p:cNvPr id="7" name="Picture 2" descr="https://www.oxford.anglican.org/wp-content/uploads/2013/02/Oxford_Diocese_Logo_blue_small.png">
            <a:extLst>
              <a:ext uri="{FF2B5EF4-FFF2-40B4-BE49-F238E27FC236}">
                <a16:creationId xmlns:a16="http://schemas.microsoft.com/office/drawing/2014/main" id="{65B4CD2A-50CD-4254-BBCD-6D8FC9292AB4}"/>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spTree>
    <p:extLst>
      <p:ext uri="{BB962C8B-B14F-4D97-AF65-F5344CB8AC3E}">
        <p14:creationId xmlns:p14="http://schemas.microsoft.com/office/powerpoint/2010/main" val="4076105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1F10-1ACB-47EF-BB70-5B791C1D04CD}"/>
              </a:ext>
            </a:extLst>
          </p:cNvPr>
          <p:cNvSpPr>
            <a:spLocks noGrp="1"/>
          </p:cNvSpPr>
          <p:nvPr>
            <p:ph type="title"/>
          </p:nvPr>
        </p:nvSpPr>
        <p:spPr/>
        <p:txBody>
          <a:bodyPr>
            <a:normAutofit/>
          </a:bodyPr>
          <a:lstStyle/>
          <a:p>
            <a:r>
              <a:rPr lang="en-GB" dirty="0"/>
              <a:t>4. Check processes meet 8 rights &amp; 7 principles</a:t>
            </a:r>
          </a:p>
        </p:txBody>
      </p:sp>
      <p:sp>
        <p:nvSpPr>
          <p:cNvPr id="3" name="Content Placeholder 2">
            <a:extLst>
              <a:ext uri="{FF2B5EF4-FFF2-40B4-BE49-F238E27FC236}">
                <a16:creationId xmlns:a16="http://schemas.microsoft.com/office/drawing/2014/main" id="{A908D2F6-8EDB-4F36-A8E8-433882DB789F}"/>
              </a:ext>
            </a:extLst>
          </p:cNvPr>
          <p:cNvSpPr>
            <a:spLocks noGrp="1"/>
          </p:cNvSpPr>
          <p:nvPr>
            <p:ph sz="quarter" idx="1"/>
          </p:nvPr>
        </p:nvSpPr>
        <p:spPr/>
        <p:txBody>
          <a:bodyPr>
            <a:normAutofit fontScale="92500" lnSpcReduction="20000"/>
          </a:bodyPr>
          <a:lstStyle/>
          <a:p>
            <a:pPr marL="357188" indent="-357188">
              <a:lnSpc>
                <a:spcPct val="110000"/>
              </a:lnSpc>
              <a:spcAft>
                <a:spcPts val="600"/>
              </a:spcAft>
              <a:buFont typeface="+mj-lt"/>
              <a:buAutoNum type="arabicPeriod"/>
            </a:pPr>
            <a:r>
              <a:rPr lang="en-GB" dirty="0"/>
              <a:t>Right to be informed (transparency)</a:t>
            </a:r>
          </a:p>
          <a:p>
            <a:pPr marL="357188" indent="-357188">
              <a:lnSpc>
                <a:spcPct val="110000"/>
              </a:lnSpc>
              <a:spcAft>
                <a:spcPts val="600"/>
              </a:spcAft>
              <a:buFont typeface="+mj-lt"/>
              <a:buAutoNum type="arabicPeriod"/>
            </a:pPr>
            <a:r>
              <a:rPr lang="en-GB" dirty="0"/>
              <a:t>Right of access</a:t>
            </a:r>
          </a:p>
          <a:p>
            <a:pPr marL="357188" indent="-357188">
              <a:lnSpc>
                <a:spcPct val="110000"/>
              </a:lnSpc>
              <a:spcAft>
                <a:spcPts val="600"/>
              </a:spcAft>
              <a:buFont typeface="+mj-lt"/>
              <a:buAutoNum type="arabicPeriod"/>
            </a:pPr>
            <a:r>
              <a:rPr lang="en-GB" dirty="0"/>
              <a:t>Right to rectification</a:t>
            </a:r>
          </a:p>
          <a:p>
            <a:pPr marL="357188" indent="-357188">
              <a:lnSpc>
                <a:spcPct val="110000"/>
              </a:lnSpc>
              <a:spcAft>
                <a:spcPts val="600"/>
              </a:spcAft>
              <a:buFont typeface="+mj-lt"/>
              <a:buAutoNum type="arabicPeriod"/>
            </a:pPr>
            <a:r>
              <a:rPr lang="en-GB" dirty="0"/>
              <a:t>Right to erasure</a:t>
            </a:r>
          </a:p>
          <a:p>
            <a:pPr marL="357188" indent="-357188">
              <a:lnSpc>
                <a:spcPct val="110000"/>
              </a:lnSpc>
              <a:spcAft>
                <a:spcPts val="600"/>
              </a:spcAft>
              <a:buFont typeface="+mj-lt"/>
              <a:buAutoNum type="arabicPeriod"/>
            </a:pPr>
            <a:r>
              <a:rPr lang="en-GB" dirty="0"/>
              <a:t>Right to restrict/suppress processing</a:t>
            </a:r>
          </a:p>
          <a:p>
            <a:pPr marL="357188" indent="-357188">
              <a:lnSpc>
                <a:spcPct val="110000"/>
              </a:lnSpc>
              <a:spcAft>
                <a:spcPts val="600"/>
              </a:spcAft>
              <a:buFont typeface="+mj-lt"/>
              <a:buAutoNum type="arabicPeriod"/>
            </a:pPr>
            <a:r>
              <a:rPr lang="en-GB" dirty="0"/>
              <a:t>Right to data portability</a:t>
            </a:r>
          </a:p>
          <a:p>
            <a:pPr marL="357188" indent="-357188">
              <a:lnSpc>
                <a:spcPct val="110000"/>
              </a:lnSpc>
              <a:spcAft>
                <a:spcPts val="600"/>
              </a:spcAft>
              <a:buFont typeface="+mj-lt"/>
              <a:buAutoNum type="arabicPeriod"/>
            </a:pPr>
            <a:r>
              <a:rPr lang="en-GB" dirty="0"/>
              <a:t>Right to object</a:t>
            </a:r>
          </a:p>
          <a:p>
            <a:pPr marL="357188" indent="-357188">
              <a:lnSpc>
                <a:spcPct val="110000"/>
              </a:lnSpc>
              <a:spcAft>
                <a:spcPts val="600"/>
              </a:spcAft>
              <a:buFont typeface="+mj-lt"/>
              <a:buAutoNum type="arabicPeriod"/>
            </a:pPr>
            <a:r>
              <a:rPr lang="en-GB" dirty="0"/>
              <a:t>Right in relation to automated decision-making and profiling</a:t>
            </a:r>
          </a:p>
          <a:p>
            <a:endParaRPr lang="en-GB" dirty="0"/>
          </a:p>
        </p:txBody>
      </p:sp>
      <p:sp>
        <p:nvSpPr>
          <p:cNvPr id="4" name="Content Placeholder 3">
            <a:extLst>
              <a:ext uri="{FF2B5EF4-FFF2-40B4-BE49-F238E27FC236}">
                <a16:creationId xmlns:a16="http://schemas.microsoft.com/office/drawing/2014/main" id="{0DFBF270-96D3-4239-8A89-0094FA7E5078}"/>
              </a:ext>
            </a:extLst>
          </p:cNvPr>
          <p:cNvSpPr>
            <a:spLocks noGrp="1"/>
          </p:cNvSpPr>
          <p:nvPr>
            <p:ph sz="quarter" idx="2"/>
          </p:nvPr>
        </p:nvSpPr>
        <p:spPr/>
        <p:txBody>
          <a:bodyPr>
            <a:normAutofit fontScale="92500" lnSpcReduction="20000"/>
          </a:bodyPr>
          <a:lstStyle/>
          <a:p>
            <a:pPr marL="357188" indent="-357188">
              <a:lnSpc>
                <a:spcPct val="120000"/>
              </a:lnSpc>
              <a:spcAft>
                <a:spcPts val="600"/>
              </a:spcAft>
              <a:buFont typeface="+mj-lt"/>
              <a:buAutoNum type="arabicPeriod"/>
            </a:pPr>
            <a:r>
              <a:rPr lang="en-GB" dirty="0"/>
              <a:t>Processing: lawful, fair and transparent</a:t>
            </a:r>
          </a:p>
          <a:p>
            <a:pPr marL="357188" indent="-357188">
              <a:lnSpc>
                <a:spcPct val="120000"/>
              </a:lnSpc>
              <a:spcAft>
                <a:spcPts val="600"/>
              </a:spcAft>
              <a:buFont typeface="+mj-lt"/>
              <a:buAutoNum type="arabicPeriod"/>
            </a:pPr>
            <a:r>
              <a:rPr lang="en-GB" dirty="0"/>
              <a:t>For explicit and legitimate (limited) purposes only</a:t>
            </a:r>
          </a:p>
          <a:p>
            <a:pPr marL="357188" indent="-357188">
              <a:lnSpc>
                <a:spcPct val="120000"/>
              </a:lnSpc>
              <a:spcAft>
                <a:spcPts val="600"/>
              </a:spcAft>
              <a:buFont typeface="+mj-lt"/>
              <a:buAutoNum type="arabicPeriod"/>
            </a:pPr>
            <a:r>
              <a:rPr lang="en-GB" dirty="0"/>
              <a:t>Using the minimal data necessary</a:t>
            </a:r>
          </a:p>
          <a:p>
            <a:pPr marL="357188" indent="-357188">
              <a:lnSpc>
                <a:spcPct val="120000"/>
              </a:lnSpc>
              <a:spcAft>
                <a:spcPts val="600"/>
              </a:spcAft>
              <a:buFont typeface="+mj-lt"/>
              <a:buAutoNum type="arabicPeriod"/>
            </a:pPr>
            <a:r>
              <a:rPr lang="en-GB" dirty="0"/>
              <a:t>Kept accurate and up to date</a:t>
            </a:r>
          </a:p>
          <a:p>
            <a:pPr marL="357188" indent="-357188">
              <a:lnSpc>
                <a:spcPct val="120000"/>
              </a:lnSpc>
              <a:spcAft>
                <a:spcPts val="600"/>
              </a:spcAft>
              <a:buFont typeface="+mj-lt"/>
              <a:buAutoNum type="arabicPeriod" startAt="5"/>
            </a:pPr>
            <a:r>
              <a:rPr lang="en-GB" dirty="0"/>
              <a:t>Kept for no longer than necessary</a:t>
            </a:r>
          </a:p>
          <a:p>
            <a:pPr marL="357188" indent="-357188">
              <a:lnSpc>
                <a:spcPct val="120000"/>
              </a:lnSpc>
              <a:spcAft>
                <a:spcPts val="600"/>
              </a:spcAft>
              <a:buFont typeface="+mj-lt"/>
              <a:buAutoNum type="arabicPeriod" startAt="5"/>
            </a:pPr>
            <a:r>
              <a:rPr lang="en-GB" dirty="0"/>
              <a:t>Kept safe from corruption or unauthorised access</a:t>
            </a:r>
          </a:p>
          <a:p>
            <a:pPr marL="357188" indent="-357188">
              <a:lnSpc>
                <a:spcPct val="120000"/>
              </a:lnSpc>
              <a:spcAft>
                <a:spcPts val="600"/>
              </a:spcAft>
              <a:buFont typeface="+mj-lt"/>
              <a:buAutoNum type="arabicPeriod" startAt="5"/>
            </a:pPr>
            <a:r>
              <a:rPr lang="en-GB" dirty="0"/>
              <a:t>Data controllers: accountable and able to demonstrate compliance</a:t>
            </a:r>
          </a:p>
          <a:p>
            <a:pPr marL="514350" indent="-514350">
              <a:spcAft>
                <a:spcPts val="600"/>
              </a:spcAft>
              <a:buFont typeface="+mj-lt"/>
              <a:buAutoNum type="arabicPeriod"/>
            </a:pPr>
            <a:endParaRPr lang="en-GB" dirty="0"/>
          </a:p>
          <a:p>
            <a:endParaRPr lang="en-GB" dirty="0"/>
          </a:p>
        </p:txBody>
      </p:sp>
      <p:sp>
        <p:nvSpPr>
          <p:cNvPr id="6" name="TextBox 5">
            <a:extLst>
              <a:ext uri="{FF2B5EF4-FFF2-40B4-BE49-F238E27FC236}">
                <a16:creationId xmlns:a16="http://schemas.microsoft.com/office/drawing/2014/main" id="{44D96E1F-FF87-4382-B5C1-6725FB10E168}"/>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27</a:t>
            </a:fld>
            <a:endParaRPr lang="en-GB" dirty="0"/>
          </a:p>
        </p:txBody>
      </p:sp>
      <p:pic>
        <p:nvPicPr>
          <p:cNvPr id="7" name="Picture 2" descr="https://www.oxford.anglican.org/wp-content/uploads/2013/02/Oxford_Diocese_Logo_blue_small.png">
            <a:extLst>
              <a:ext uri="{FF2B5EF4-FFF2-40B4-BE49-F238E27FC236}">
                <a16:creationId xmlns:a16="http://schemas.microsoft.com/office/drawing/2014/main" id="{65B4CD2A-50CD-4254-BBCD-6D8FC9292AB4}"/>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spTree>
    <p:extLst>
      <p:ext uri="{BB962C8B-B14F-4D97-AF65-F5344CB8AC3E}">
        <p14:creationId xmlns:p14="http://schemas.microsoft.com/office/powerpoint/2010/main" val="1278226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1F10-1ACB-47EF-BB70-5B791C1D04CD}"/>
              </a:ext>
            </a:extLst>
          </p:cNvPr>
          <p:cNvSpPr>
            <a:spLocks noGrp="1"/>
          </p:cNvSpPr>
          <p:nvPr>
            <p:ph type="title"/>
          </p:nvPr>
        </p:nvSpPr>
        <p:spPr/>
        <p:txBody>
          <a:bodyPr/>
          <a:lstStyle/>
          <a:p>
            <a:r>
              <a:rPr lang="en-GB" dirty="0"/>
              <a:t>5. Review how you get consent</a:t>
            </a:r>
          </a:p>
        </p:txBody>
      </p:sp>
      <p:sp>
        <p:nvSpPr>
          <p:cNvPr id="5" name="Content Placeholder 4">
            <a:extLst>
              <a:ext uri="{FF2B5EF4-FFF2-40B4-BE49-F238E27FC236}">
                <a16:creationId xmlns:a16="http://schemas.microsoft.com/office/drawing/2014/main" id="{EE30BCF1-39F3-4BFC-8347-4B4E8E3A5DFD}"/>
              </a:ext>
            </a:extLst>
          </p:cNvPr>
          <p:cNvSpPr>
            <a:spLocks noGrp="1"/>
          </p:cNvSpPr>
          <p:nvPr>
            <p:ph sz="quarter" idx="1"/>
          </p:nvPr>
        </p:nvSpPr>
        <p:spPr/>
        <p:txBody>
          <a:bodyPr/>
          <a:lstStyle/>
          <a:p>
            <a:r>
              <a:rPr lang="en-GB" dirty="0"/>
              <a:t>Decide when consent is needed (part of your ‘lawful basis’ decision)</a:t>
            </a:r>
          </a:p>
          <a:p>
            <a:r>
              <a:rPr lang="en-GB" dirty="0"/>
              <a:t>Giving consent:</a:t>
            </a:r>
          </a:p>
          <a:p>
            <a:pPr lvl="1"/>
            <a:r>
              <a:rPr lang="en-GB" dirty="0"/>
              <a:t>Opt-in and Opt-out: equally straightforward</a:t>
            </a:r>
          </a:p>
          <a:p>
            <a:pPr lvl="1"/>
            <a:r>
              <a:rPr lang="en-GB" dirty="0"/>
              <a:t>Cannot default to Opt-in</a:t>
            </a:r>
          </a:p>
          <a:p>
            <a:pPr lvl="1"/>
            <a:r>
              <a:rPr lang="en-GB" dirty="0"/>
              <a:t>“Granularity”: multiple Opt-ins must be separate, not linked</a:t>
            </a:r>
          </a:p>
          <a:p>
            <a:pPr lvl="1"/>
            <a:r>
              <a:rPr lang="en-GB" dirty="0"/>
              <a:t>Must be freely given</a:t>
            </a:r>
          </a:p>
          <a:p>
            <a:pPr lvl="1"/>
            <a:r>
              <a:rPr lang="en-GB" dirty="0"/>
              <a:t>Unambiguous</a:t>
            </a:r>
          </a:p>
          <a:p>
            <a:pPr lvl="1"/>
            <a:r>
              <a:rPr lang="en-GB" dirty="0"/>
              <a:t>Use age-appropriate language</a:t>
            </a:r>
          </a:p>
          <a:p>
            <a:r>
              <a:rPr lang="en-GB" dirty="0"/>
              <a:t>Consent must be recorded for future reference</a:t>
            </a:r>
          </a:p>
          <a:p>
            <a:r>
              <a:rPr lang="en-GB" dirty="0"/>
              <a:t>Withdrawing consent – must also be recorded!</a:t>
            </a:r>
          </a:p>
          <a:p>
            <a:endParaRPr lang="en-GB" dirty="0"/>
          </a:p>
        </p:txBody>
      </p:sp>
      <p:sp>
        <p:nvSpPr>
          <p:cNvPr id="6" name="TextBox 5">
            <a:extLst>
              <a:ext uri="{FF2B5EF4-FFF2-40B4-BE49-F238E27FC236}">
                <a16:creationId xmlns:a16="http://schemas.microsoft.com/office/drawing/2014/main" id="{44D96E1F-FF87-4382-B5C1-6725FB10E168}"/>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28</a:t>
            </a:fld>
            <a:endParaRPr lang="en-GB" dirty="0"/>
          </a:p>
        </p:txBody>
      </p:sp>
      <p:pic>
        <p:nvPicPr>
          <p:cNvPr id="7" name="Picture 2" descr="https://www.oxford.anglican.org/wp-content/uploads/2013/02/Oxford_Diocese_Logo_blue_small.png">
            <a:extLst>
              <a:ext uri="{FF2B5EF4-FFF2-40B4-BE49-F238E27FC236}">
                <a16:creationId xmlns:a16="http://schemas.microsoft.com/office/drawing/2014/main" id="{65B4CD2A-50CD-4254-BBCD-6D8FC9292AB4}"/>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spTree>
    <p:extLst>
      <p:ext uri="{BB962C8B-B14F-4D97-AF65-F5344CB8AC3E}">
        <p14:creationId xmlns:p14="http://schemas.microsoft.com/office/powerpoint/2010/main" val="3216074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1F10-1ACB-47EF-BB70-5B791C1D04CD}"/>
              </a:ext>
            </a:extLst>
          </p:cNvPr>
          <p:cNvSpPr>
            <a:spLocks noGrp="1"/>
          </p:cNvSpPr>
          <p:nvPr>
            <p:ph type="title"/>
          </p:nvPr>
        </p:nvSpPr>
        <p:spPr/>
        <p:txBody>
          <a:bodyPr/>
          <a:lstStyle/>
          <a:p>
            <a:r>
              <a:rPr lang="en-GB" dirty="0"/>
              <a:t>6. Build in extra protection for children</a:t>
            </a:r>
          </a:p>
        </p:txBody>
      </p:sp>
      <p:sp>
        <p:nvSpPr>
          <p:cNvPr id="5" name="Content Placeholder 4">
            <a:extLst>
              <a:ext uri="{FF2B5EF4-FFF2-40B4-BE49-F238E27FC236}">
                <a16:creationId xmlns:a16="http://schemas.microsoft.com/office/drawing/2014/main" id="{EE30BCF1-39F3-4BFC-8347-4B4E8E3A5DFD}"/>
              </a:ext>
            </a:extLst>
          </p:cNvPr>
          <p:cNvSpPr>
            <a:spLocks noGrp="1"/>
          </p:cNvSpPr>
          <p:nvPr>
            <p:ph sz="quarter" idx="1"/>
          </p:nvPr>
        </p:nvSpPr>
        <p:spPr/>
        <p:txBody>
          <a:bodyPr/>
          <a:lstStyle/>
          <a:p>
            <a:r>
              <a:rPr lang="en-GB" dirty="0"/>
              <a:t>Children’s personal data merits specific protection (due to increased risks)</a:t>
            </a:r>
          </a:p>
          <a:p>
            <a:r>
              <a:rPr lang="en-GB" dirty="0"/>
              <a:t>Be clear about</a:t>
            </a:r>
          </a:p>
          <a:p>
            <a:pPr lvl="1"/>
            <a:r>
              <a:rPr lang="en-GB" dirty="0"/>
              <a:t>where a child is the data subject</a:t>
            </a:r>
          </a:p>
          <a:p>
            <a:pPr lvl="1"/>
            <a:r>
              <a:rPr lang="en-GB" dirty="0"/>
              <a:t>who gives consent for you to process data about a child?</a:t>
            </a:r>
          </a:p>
          <a:p>
            <a:r>
              <a:rPr lang="en-GB" dirty="0"/>
              <a:t>Any privacy notice or consent statement intended to be read by children must be in plain, age-appropriate, language</a:t>
            </a:r>
          </a:p>
          <a:p>
            <a:r>
              <a:rPr lang="en-GB" dirty="0"/>
              <a:t>Consult with children when designing processing of their data?</a:t>
            </a:r>
          </a:p>
          <a:p>
            <a:r>
              <a:rPr lang="en-GB" dirty="0"/>
              <a:t>Consent: no set age at which children are considered competent to provide their own consent to processing (under GDPR, 13 year-olds capable of giving consent for ‘information society services’)</a:t>
            </a:r>
          </a:p>
          <a:p>
            <a:endParaRPr lang="en-GB" dirty="0"/>
          </a:p>
        </p:txBody>
      </p:sp>
      <p:sp>
        <p:nvSpPr>
          <p:cNvPr id="6" name="TextBox 5">
            <a:extLst>
              <a:ext uri="{FF2B5EF4-FFF2-40B4-BE49-F238E27FC236}">
                <a16:creationId xmlns:a16="http://schemas.microsoft.com/office/drawing/2014/main" id="{44D96E1F-FF87-4382-B5C1-6725FB10E168}"/>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29</a:t>
            </a:fld>
            <a:endParaRPr lang="en-GB" dirty="0"/>
          </a:p>
        </p:txBody>
      </p:sp>
      <p:pic>
        <p:nvPicPr>
          <p:cNvPr id="7" name="Picture 2" descr="https://www.oxford.anglican.org/wp-content/uploads/2013/02/Oxford_Diocese_Logo_blue_small.png">
            <a:extLst>
              <a:ext uri="{FF2B5EF4-FFF2-40B4-BE49-F238E27FC236}">
                <a16:creationId xmlns:a16="http://schemas.microsoft.com/office/drawing/2014/main" id="{65B4CD2A-50CD-4254-BBCD-6D8FC9292AB4}"/>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spTree>
    <p:extLst>
      <p:ext uri="{BB962C8B-B14F-4D97-AF65-F5344CB8AC3E}">
        <p14:creationId xmlns:p14="http://schemas.microsoft.com/office/powerpoint/2010/main" val="24578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D505-86C4-4E36-B87B-DADAED64B4D5}"/>
              </a:ext>
            </a:extLst>
          </p:cNvPr>
          <p:cNvSpPr>
            <a:spLocks noGrp="1"/>
          </p:cNvSpPr>
          <p:nvPr>
            <p:ph type="title"/>
          </p:nvPr>
        </p:nvSpPr>
        <p:spPr/>
        <p:txBody>
          <a:bodyPr/>
          <a:lstStyle/>
          <a:p>
            <a:r>
              <a:rPr lang="en-GB" dirty="0"/>
              <a:t>GDPR: where is your parish/benefice/deanery?</a:t>
            </a:r>
          </a:p>
        </p:txBody>
      </p:sp>
      <p:sp>
        <p:nvSpPr>
          <p:cNvPr id="3" name="Content Placeholder 2">
            <a:extLst>
              <a:ext uri="{FF2B5EF4-FFF2-40B4-BE49-F238E27FC236}">
                <a16:creationId xmlns:a16="http://schemas.microsoft.com/office/drawing/2014/main" id="{3314790A-8DFC-487C-B047-4BACB0C7907E}"/>
              </a:ext>
            </a:extLst>
          </p:cNvPr>
          <p:cNvSpPr>
            <a:spLocks noGrp="1"/>
          </p:cNvSpPr>
          <p:nvPr>
            <p:ph sz="quarter" idx="1"/>
          </p:nvPr>
        </p:nvSpPr>
        <p:spPr/>
        <p:txBody>
          <a:bodyPr/>
          <a:lstStyle/>
          <a:p>
            <a:pPr marL="514350" lvl="0" indent="-514350">
              <a:lnSpc>
                <a:spcPct val="150000"/>
              </a:lnSpc>
              <a:buFont typeface="+mj-lt"/>
              <a:buAutoNum type="arabicPeriod"/>
            </a:pPr>
            <a:r>
              <a:rPr lang="en-GB" dirty="0"/>
              <a:t>Not started yet</a:t>
            </a:r>
          </a:p>
          <a:p>
            <a:pPr marL="514350" lvl="0" indent="-514350">
              <a:lnSpc>
                <a:spcPct val="150000"/>
              </a:lnSpc>
              <a:buFont typeface="+mj-lt"/>
              <a:buAutoNum type="arabicPeriod"/>
            </a:pPr>
            <a:r>
              <a:rPr lang="en-GB" dirty="0"/>
              <a:t>At the planning stage</a:t>
            </a:r>
          </a:p>
          <a:p>
            <a:pPr marL="514350" lvl="0" indent="-514350">
              <a:lnSpc>
                <a:spcPct val="150000"/>
              </a:lnSpc>
              <a:buFont typeface="+mj-lt"/>
              <a:buAutoNum type="arabicPeriod"/>
            </a:pPr>
            <a:r>
              <a:rPr lang="en-GB" dirty="0"/>
              <a:t>Some steps taken (for example, Privacy Notice published)</a:t>
            </a:r>
          </a:p>
          <a:p>
            <a:pPr marL="514350" lvl="0" indent="-514350">
              <a:lnSpc>
                <a:spcPct val="150000"/>
              </a:lnSpc>
              <a:buFont typeface="+mj-lt"/>
              <a:buAutoNum type="arabicPeriod"/>
            </a:pPr>
            <a:r>
              <a:rPr lang="en-GB" dirty="0"/>
              <a:t>Most areas of parish activity are GDPR compliant</a:t>
            </a:r>
          </a:p>
          <a:p>
            <a:pPr marL="514350" lvl="0" indent="-514350">
              <a:lnSpc>
                <a:spcPct val="150000"/>
              </a:lnSpc>
              <a:buFont typeface="+mj-lt"/>
              <a:buAutoNum type="arabicPeriod"/>
            </a:pPr>
            <a:r>
              <a:rPr lang="en-GB" dirty="0"/>
              <a:t>All areas are GDPR compliant</a:t>
            </a:r>
          </a:p>
          <a:p>
            <a:endParaRPr lang="en-GB" dirty="0"/>
          </a:p>
        </p:txBody>
      </p:sp>
      <p:pic>
        <p:nvPicPr>
          <p:cNvPr id="1026" name="Picture 2" descr="St Michael and All Angels' Church">
            <a:extLst>
              <a:ext uri="{FF2B5EF4-FFF2-40B4-BE49-F238E27FC236}">
                <a16:creationId xmlns:a16="http://schemas.microsoft.com/office/drawing/2014/main" id="{803C4AB6-7D02-48CF-894B-778E7710CE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85" r="23410"/>
          <a:stretch/>
        </p:blipFill>
        <p:spPr bwMode="auto">
          <a:xfrm>
            <a:off x="7612655" y="4030253"/>
            <a:ext cx="3859576" cy="21267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B7E100-D64D-47CC-8B13-9A41BBBB1257}"/>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3</a:t>
            </a:fld>
            <a:endParaRPr lang="en-GB" dirty="0"/>
          </a:p>
        </p:txBody>
      </p:sp>
      <p:pic>
        <p:nvPicPr>
          <p:cNvPr id="6" name="Picture 2" descr="https://www.oxford.anglican.org/wp-content/uploads/2013/02/Oxford_Diocese_Logo_blue_small.png">
            <a:extLst>
              <a:ext uri="{FF2B5EF4-FFF2-40B4-BE49-F238E27FC236}">
                <a16:creationId xmlns:a16="http://schemas.microsoft.com/office/drawing/2014/main" id="{95F37BAC-809D-426B-AEDE-1FD190C2CF45}"/>
              </a:ext>
            </a:extLst>
          </p:cNvPr>
          <p:cNvPicPr>
            <a:picLocks noChangeAspect="1" noChangeArrowheads="1"/>
          </p:cNvPicPr>
          <p:nvPr/>
        </p:nvPicPr>
        <p:blipFill>
          <a:blip r:embed="rId3" cstate="print"/>
          <a:srcRect/>
          <a:stretch>
            <a:fillRect/>
          </a:stretch>
        </p:blipFill>
        <p:spPr bwMode="auto">
          <a:xfrm>
            <a:off x="9984432" y="216024"/>
            <a:ext cx="1982090" cy="530393"/>
          </a:xfrm>
          <a:prstGeom prst="rect">
            <a:avLst/>
          </a:prstGeom>
          <a:noFill/>
        </p:spPr>
      </p:pic>
    </p:spTree>
    <p:extLst>
      <p:ext uri="{BB962C8B-B14F-4D97-AF65-F5344CB8AC3E}">
        <p14:creationId xmlns:p14="http://schemas.microsoft.com/office/powerpoint/2010/main" val="2288783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1F10-1ACB-47EF-BB70-5B791C1D04CD}"/>
              </a:ext>
            </a:extLst>
          </p:cNvPr>
          <p:cNvSpPr>
            <a:spLocks noGrp="1"/>
          </p:cNvSpPr>
          <p:nvPr>
            <p:ph type="title"/>
          </p:nvPr>
        </p:nvSpPr>
        <p:spPr/>
        <p:txBody>
          <a:bodyPr/>
          <a:lstStyle/>
          <a:p>
            <a:r>
              <a:rPr lang="en-GB" dirty="0"/>
              <a:t>7. Data retention and disposal</a:t>
            </a:r>
          </a:p>
        </p:txBody>
      </p:sp>
      <p:sp>
        <p:nvSpPr>
          <p:cNvPr id="5" name="Content Placeholder 4">
            <a:extLst>
              <a:ext uri="{FF2B5EF4-FFF2-40B4-BE49-F238E27FC236}">
                <a16:creationId xmlns:a16="http://schemas.microsoft.com/office/drawing/2014/main" id="{EE30BCF1-39F3-4BFC-8347-4B4E8E3A5DFD}"/>
              </a:ext>
            </a:extLst>
          </p:cNvPr>
          <p:cNvSpPr>
            <a:spLocks noGrp="1"/>
          </p:cNvSpPr>
          <p:nvPr>
            <p:ph sz="quarter" idx="1"/>
          </p:nvPr>
        </p:nvSpPr>
        <p:spPr>
          <a:xfrm>
            <a:off x="609600" y="1219200"/>
            <a:ext cx="10972800" cy="4937760"/>
          </a:xfrm>
        </p:spPr>
        <p:txBody>
          <a:bodyPr/>
          <a:lstStyle/>
          <a:p>
            <a:r>
              <a:rPr lang="en-GB" dirty="0"/>
              <a:t>How long do you need to keep the data?</a:t>
            </a:r>
          </a:p>
          <a:p>
            <a:pPr lvl="1"/>
            <a:r>
              <a:rPr lang="en-GB" dirty="0"/>
              <a:t>When do you stop using it?</a:t>
            </a:r>
          </a:p>
          <a:p>
            <a:pPr lvl="1"/>
            <a:r>
              <a:rPr lang="en-GB" dirty="0"/>
              <a:t>Do you need to archive it?</a:t>
            </a:r>
          </a:p>
          <a:p>
            <a:pPr lvl="1"/>
            <a:r>
              <a:rPr lang="en-GB" dirty="0"/>
              <a:t>Records kept for safeguarding purposes?</a:t>
            </a:r>
          </a:p>
          <a:p>
            <a:r>
              <a:rPr lang="en-GB" dirty="0"/>
              <a:t>How you delete/dispose of it?</a:t>
            </a:r>
          </a:p>
          <a:p>
            <a:pPr lvl="1"/>
            <a:r>
              <a:rPr lang="en-GB" dirty="0"/>
              <a:t>Deletion of electronic records</a:t>
            </a:r>
          </a:p>
          <a:p>
            <a:pPr lvl="1"/>
            <a:r>
              <a:rPr lang="en-GB" dirty="0"/>
              <a:t>Regular (annual?) reviews of data e.g. of contacts in email/mobile phone</a:t>
            </a:r>
          </a:p>
          <a:p>
            <a:pPr marL="0" indent="0">
              <a:buNone/>
            </a:pPr>
            <a:endParaRPr lang="en-GB" dirty="0"/>
          </a:p>
          <a:p>
            <a:pPr marL="0" indent="0">
              <a:buNone/>
            </a:pPr>
            <a:endParaRPr lang="en-GB" dirty="0"/>
          </a:p>
          <a:p>
            <a:pPr marL="0" indent="0">
              <a:buNone/>
            </a:pPr>
            <a:r>
              <a:rPr lang="en-GB" dirty="0"/>
              <a:t>     church of </a:t>
            </a:r>
            <a:r>
              <a:rPr lang="en-GB" dirty="0" err="1"/>
              <a:t>england</a:t>
            </a:r>
            <a:r>
              <a:rPr lang="en-GB" dirty="0"/>
              <a:t> records management</a:t>
            </a:r>
          </a:p>
          <a:p>
            <a:pPr marL="0" indent="0">
              <a:buNone/>
            </a:pPr>
            <a:r>
              <a:rPr lang="en-GB" dirty="0"/>
              <a:t>“Keep or Bin? The Care of Your Parish Records”</a:t>
            </a:r>
          </a:p>
        </p:txBody>
      </p:sp>
      <p:sp>
        <p:nvSpPr>
          <p:cNvPr id="6" name="TextBox 5">
            <a:extLst>
              <a:ext uri="{FF2B5EF4-FFF2-40B4-BE49-F238E27FC236}">
                <a16:creationId xmlns:a16="http://schemas.microsoft.com/office/drawing/2014/main" id="{44D96E1F-FF87-4382-B5C1-6725FB10E168}"/>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30</a:t>
            </a:fld>
            <a:endParaRPr lang="en-GB" dirty="0"/>
          </a:p>
        </p:txBody>
      </p:sp>
      <p:pic>
        <p:nvPicPr>
          <p:cNvPr id="7" name="Picture 2" descr="https://www.oxford.anglican.org/wp-content/uploads/2013/02/Oxford_Diocese_Logo_blue_small.png">
            <a:extLst>
              <a:ext uri="{FF2B5EF4-FFF2-40B4-BE49-F238E27FC236}">
                <a16:creationId xmlns:a16="http://schemas.microsoft.com/office/drawing/2014/main" id="{65B4CD2A-50CD-4254-BBCD-6D8FC9292AB4}"/>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pic>
        <p:nvPicPr>
          <p:cNvPr id="1026" name="Picture 2" descr="Image result for internet icon">
            <a:extLst>
              <a:ext uri="{FF2B5EF4-FFF2-40B4-BE49-F238E27FC236}">
                <a16:creationId xmlns:a16="http://schemas.microsoft.com/office/drawing/2014/main" id="{0252DB6B-4C32-47F6-B673-1A451A106C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838" y="5262032"/>
            <a:ext cx="369332"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31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1F10-1ACB-47EF-BB70-5B791C1D04CD}"/>
              </a:ext>
            </a:extLst>
          </p:cNvPr>
          <p:cNvSpPr>
            <a:spLocks noGrp="1"/>
          </p:cNvSpPr>
          <p:nvPr>
            <p:ph type="title"/>
          </p:nvPr>
        </p:nvSpPr>
        <p:spPr/>
        <p:txBody>
          <a:bodyPr/>
          <a:lstStyle/>
          <a:p>
            <a:r>
              <a:rPr lang="en-GB" dirty="0"/>
              <a:t>8. Review your Data Sharing</a:t>
            </a:r>
          </a:p>
        </p:txBody>
      </p:sp>
      <p:sp>
        <p:nvSpPr>
          <p:cNvPr id="5" name="Content Placeholder 4">
            <a:extLst>
              <a:ext uri="{FF2B5EF4-FFF2-40B4-BE49-F238E27FC236}">
                <a16:creationId xmlns:a16="http://schemas.microsoft.com/office/drawing/2014/main" id="{EE30BCF1-39F3-4BFC-8347-4B4E8E3A5DFD}"/>
              </a:ext>
            </a:extLst>
          </p:cNvPr>
          <p:cNvSpPr>
            <a:spLocks noGrp="1"/>
          </p:cNvSpPr>
          <p:nvPr>
            <p:ph sz="quarter" idx="1"/>
          </p:nvPr>
        </p:nvSpPr>
        <p:spPr/>
        <p:txBody>
          <a:bodyPr>
            <a:normAutofit lnSpcReduction="10000"/>
          </a:bodyPr>
          <a:lstStyle/>
          <a:p>
            <a:r>
              <a:rPr lang="en-GB" dirty="0"/>
              <a:t>Find out which legal entities you share data with</a:t>
            </a:r>
          </a:p>
          <a:p>
            <a:pPr lvl="1"/>
            <a:r>
              <a:rPr lang="en-GB" dirty="0"/>
              <a:t>Who is the data controller and who is the processor?</a:t>
            </a:r>
          </a:p>
          <a:p>
            <a:r>
              <a:rPr lang="en-GB" dirty="0"/>
              <a:t>Examine the agreement you have with them from a data perspective</a:t>
            </a:r>
          </a:p>
          <a:p>
            <a:pPr lvl="1"/>
            <a:r>
              <a:rPr lang="en-GB" dirty="0"/>
              <a:t>Does the agreement specify what data is shared and what the other party can and cannot do with the data</a:t>
            </a:r>
          </a:p>
          <a:p>
            <a:pPr lvl="1"/>
            <a:r>
              <a:rPr lang="en-GB" dirty="0"/>
              <a:t>Look for commitments that they do not share the data further</a:t>
            </a:r>
          </a:p>
          <a:p>
            <a:r>
              <a:rPr lang="en-GB" dirty="0"/>
              <a:t>Ask them: are they GDPR compliant?</a:t>
            </a:r>
          </a:p>
          <a:p>
            <a:pPr lvl="1"/>
            <a:r>
              <a:rPr lang="en-GB" dirty="0"/>
              <a:t>Beware of taking ‘yes’ for an answer – probe, check their website</a:t>
            </a:r>
          </a:p>
          <a:p>
            <a:pPr lvl="1"/>
            <a:r>
              <a:rPr lang="en-GB" dirty="0"/>
              <a:t>Ask for a formal letter confirming that they comply (and will inform you if they cease to comply)</a:t>
            </a:r>
          </a:p>
          <a:p>
            <a:r>
              <a:rPr lang="en-GB" dirty="0"/>
              <a:t>Do you need further work: contract amendment, data sharing agreement?</a:t>
            </a:r>
          </a:p>
          <a:p>
            <a:r>
              <a:rPr lang="en-GB" dirty="0"/>
              <a:t>Prioritise the higher-risk organisations</a:t>
            </a:r>
          </a:p>
        </p:txBody>
      </p:sp>
      <p:sp>
        <p:nvSpPr>
          <p:cNvPr id="6" name="TextBox 5">
            <a:extLst>
              <a:ext uri="{FF2B5EF4-FFF2-40B4-BE49-F238E27FC236}">
                <a16:creationId xmlns:a16="http://schemas.microsoft.com/office/drawing/2014/main" id="{44D96E1F-FF87-4382-B5C1-6725FB10E168}"/>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31</a:t>
            </a:fld>
            <a:endParaRPr lang="en-GB" dirty="0"/>
          </a:p>
        </p:txBody>
      </p:sp>
      <p:pic>
        <p:nvPicPr>
          <p:cNvPr id="7" name="Picture 2" descr="https://www.oxford.anglican.org/wp-content/uploads/2013/02/Oxford_Diocese_Logo_blue_small.png">
            <a:extLst>
              <a:ext uri="{FF2B5EF4-FFF2-40B4-BE49-F238E27FC236}">
                <a16:creationId xmlns:a16="http://schemas.microsoft.com/office/drawing/2014/main" id="{65B4CD2A-50CD-4254-BBCD-6D8FC9292AB4}"/>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spTree>
    <p:extLst>
      <p:ext uri="{BB962C8B-B14F-4D97-AF65-F5344CB8AC3E}">
        <p14:creationId xmlns:p14="http://schemas.microsoft.com/office/powerpoint/2010/main" val="3836634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1F10-1ACB-47EF-BB70-5B791C1D04CD}"/>
              </a:ext>
            </a:extLst>
          </p:cNvPr>
          <p:cNvSpPr>
            <a:spLocks noGrp="1"/>
          </p:cNvSpPr>
          <p:nvPr>
            <p:ph type="title"/>
          </p:nvPr>
        </p:nvSpPr>
        <p:spPr/>
        <p:txBody>
          <a:bodyPr/>
          <a:lstStyle/>
          <a:p>
            <a:r>
              <a:rPr lang="en-GB" dirty="0"/>
              <a:t>9. Update Policies &amp; Privacy Notices</a:t>
            </a:r>
          </a:p>
        </p:txBody>
      </p:sp>
      <p:sp>
        <p:nvSpPr>
          <p:cNvPr id="5" name="Content Placeholder 4">
            <a:extLst>
              <a:ext uri="{FF2B5EF4-FFF2-40B4-BE49-F238E27FC236}">
                <a16:creationId xmlns:a16="http://schemas.microsoft.com/office/drawing/2014/main" id="{EE30BCF1-39F3-4BFC-8347-4B4E8E3A5DFD}"/>
              </a:ext>
            </a:extLst>
          </p:cNvPr>
          <p:cNvSpPr>
            <a:spLocks noGrp="1"/>
          </p:cNvSpPr>
          <p:nvPr>
            <p:ph sz="quarter" idx="1"/>
          </p:nvPr>
        </p:nvSpPr>
        <p:spPr/>
        <p:txBody>
          <a:bodyPr/>
          <a:lstStyle/>
          <a:p>
            <a:endParaRPr lang="en-GB" dirty="0"/>
          </a:p>
          <a:p>
            <a:r>
              <a:rPr lang="en-GB" dirty="0"/>
              <a:t>Sample privacy notice: </a:t>
            </a:r>
          </a:p>
          <a:p>
            <a:r>
              <a:rPr lang="en-GB" dirty="0"/>
              <a:t>    church privacy notice for examples</a:t>
            </a:r>
          </a:p>
          <a:p>
            <a:pPr lvl="1"/>
            <a:r>
              <a:rPr lang="en-GB" dirty="0"/>
              <a:t>Beware of copying other peoples’ mistakes</a:t>
            </a:r>
          </a:p>
        </p:txBody>
      </p:sp>
      <p:sp>
        <p:nvSpPr>
          <p:cNvPr id="6" name="TextBox 5">
            <a:extLst>
              <a:ext uri="{FF2B5EF4-FFF2-40B4-BE49-F238E27FC236}">
                <a16:creationId xmlns:a16="http://schemas.microsoft.com/office/drawing/2014/main" id="{44D96E1F-FF87-4382-B5C1-6725FB10E168}"/>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32</a:t>
            </a:fld>
            <a:endParaRPr lang="en-GB" dirty="0"/>
          </a:p>
        </p:txBody>
      </p:sp>
      <p:pic>
        <p:nvPicPr>
          <p:cNvPr id="7" name="Picture 2" descr="https://www.oxford.anglican.org/wp-content/uploads/2013/02/Oxford_Diocese_Logo_blue_small.png">
            <a:extLst>
              <a:ext uri="{FF2B5EF4-FFF2-40B4-BE49-F238E27FC236}">
                <a16:creationId xmlns:a16="http://schemas.microsoft.com/office/drawing/2014/main" id="{65B4CD2A-50CD-4254-BBCD-6D8FC9292AB4}"/>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pic>
        <p:nvPicPr>
          <p:cNvPr id="8" name="Picture 2" descr="Image result for internet icon">
            <a:extLst>
              <a:ext uri="{FF2B5EF4-FFF2-40B4-BE49-F238E27FC236}">
                <a16:creationId xmlns:a16="http://schemas.microsoft.com/office/drawing/2014/main" id="{23F75729-1998-45CC-889F-0E58B71D96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863" y="2262354"/>
            <a:ext cx="369332"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103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1F10-1ACB-47EF-BB70-5B791C1D04CD}"/>
              </a:ext>
            </a:extLst>
          </p:cNvPr>
          <p:cNvSpPr>
            <a:spLocks noGrp="1"/>
          </p:cNvSpPr>
          <p:nvPr>
            <p:ph type="title"/>
          </p:nvPr>
        </p:nvSpPr>
        <p:spPr/>
        <p:txBody>
          <a:bodyPr>
            <a:normAutofit/>
          </a:bodyPr>
          <a:lstStyle/>
          <a:p>
            <a:r>
              <a:rPr lang="en-GB" dirty="0"/>
              <a:t>10. Subject Access Requests</a:t>
            </a:r>
          </a:p>
        </p:txBody>
      </p:sp>
      <p:sp>
        <p:nvSpPr>
          <p:cNvPr id="5" name="Content Placeholder 4">
            <a:extLst>
              <a:ext uri="{FF2B5EF4-FFF2-40B4-BE49-F238E27FC236}">
                <a16:creationId xmlns:a16="http://schemas.microsoft.com/office/drawing/2014/main" id="{EE30BCF1-39F3-4BFC-8347-4B4E8E3A5DFD}"/>
              </a:ext>
            </a:extLst>
          </p:cNvPr>
          <p:cNvSpPr>
            <a:spLocks noGrp="1"/>
          </p:cNvSpPr>
          <p:nvPr>
            <p:ph sz="quarter" idx="1"/>
          </p:nvPr>
        </p:nvSpPr>
        <p:spPr/>
        <p:txBody>
          <a:bodyPr/>
          <a:lstStyle/>
          <a:p>
            <a:r>
              <a:rPr lang="en-GB" dirty="0"/>
              <a:t>Unlikely, but could be contentious if it happens</a:t>
            </a:r>
          </a:p>
          <a:p>
            <a:r>
              <a:rPr lang="en-GB" dirty="0"/>
              <a:t>At least have an outline plan of how you would handle a SAR</a:t>
            </a:r>
          </a:p>
        </p:txBody>
      </p:sp>
      <p:sp>
        <p:nvSpPr>
          <p:cNvPr id="6" name="TextBox 5">
            <a:extLst>
              <a:ext uri="{FF2B5EF4-FFF2-40B4-BE49-F238E27FC236}">
                <a16:creationId xmlns:a16="http://schemas.microsoft.com/office/drawing/2014/main" id="{44D96E1F-FF87-4382-B5C1-6725FB10E168}"/>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33</a:t>
            </a:fld>
            <a:endParaRPr lang="en-GB" dirty="0"/>
          </a:p>
        </p:txBody>
      </p:sp>
      <p:pic>
        <p:nvPicPr>
          <p:cNvPr id="7" name="Picture 2" descr="https://www.oxford.anglican.org/wp-content/uploads/2013/02/Oxford_Diocese_Logo_blue_small.png">
            <a:extLst>
              <a:ext uri="{FF2B5EF4-FFF2-40B4-BE49-F238E27FC236}">
                <a16:creationId xmlns:a16="http://schemas.microsoft.com/office/drawing/2014/main" id="{65B4CD2A-50CD-4254-BBCD-6D8FC9292AB4}"/>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spTree>
    <p:extLst>
      <p:ext uri="{BB962C8B-B14F-4D97-AF65-F5344CB8AC3E}">
        <p14:creationId xmlns:p14="http://schemas.microsoft.com/office/powerpoint/2010/main" val="3450258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1F10-1ACB-47EF-BB70-5B791C1D04CD}"/>
              </a:ext>
            </a:extLst>
          </p:cNvPr>
          <p:cNvSpPr>
            <a:spLocks noGrp="1"/>
          </p:cNvSpPr>
          <p:nvPr>
            <p:ph type="title"/>
          </p:nvPr>
        </p:nvSpPr>
        <p:spPr/>
        <p:txBody>
          <a:bodyPr>
            <a:normAutofit/>
          </a:bodyPr>
          <a:lstStyle/>
          <a:p>
            <a:r>
              <a:rPr lang="en-GB" dirty="0"/>
              <a:t>11. Data breaches</a:t>
            </a:r>
          </a:p>
        </p:txBody>
      </p:sp>
      <p:sp>
        <p:nvSpPr>
          <p:cNvPr id="5" name="Content Placeholder 4">
            <a:extLst>
              <a:ext uri="{FF2B5EF4-FFF2-40B4-BE49-F238E27FC236}">
                <a16:creationId xmlns:a16="http://schemas.microsoft.com/office/drawing/2014/main" id="{EE30BCF1-39F3-4BFC-8347-4B4E8E3A5DFD}"/>
              </a:ext>
            </a:extLst>
          </p:cNvPr>
          <p:cNvSpPr>
            <a:spLocks noGrp="1"/>
          </p:cNvSpPr>
          <p:nvPr>
            <p:ph sz="quarter" idx="1"/>
          </p:nvPr>
        </p:nvSpPr>
        <p:spPr/>
        <p:txBody>
          <a:bodyPr/>
          <a:lstStyle/>
          <a:p>
            <a:r>
              <a:rPr lang="en-GB" dirty="0"/>
              <a:t>Be aware of the possibility of a data breach</a:t>
            </a:r>
          </a:p>
          <a:p>
            <a:r>
              <a:rPr lang="en-GB" dirty="0"/>
              <a:t>Likely risk areas:</a:t>
            </a:r>
          </a:p>
          <a:p>
            <a:pPr lvl="1"/>
            <a:r>
              <a:rPr lang="en-GB" dirty="0"/>
              <a:t>Loss/theft of data (e.g. laptop, phone or tablet stolen)</a:t>
            </a:r>
          </a:p>
          <a:p>
            <a:pPr lvl="1"/>
            <a:r>
              <a:rPr lang="en-GB" dirty="0"/>
              <a:t>Email or social media account hacked</a:t>
            </a:r>
          </a:p>
          <a:p>
            <a:pPr lvl="1"/>
            <a:r>
              <a:rPr lang="en-GB" dirty="0"/>
              <a:t>CVs or other sensitive/confidential documents disclosed</a:t>
            </a:r>
          </a:p>
          <a:p>
            <a:r>
              <a:rPr lang="en-GB" dirty="0"/>
              <a:t>How will you detect, report and investigate?</a:t>
            </a:r>
          </a:p>
        </p:txBody>
      </p:sp>
      <p:sp>
        <p:nvSpPr>
          <p:cNvPr id="6" name="TextBox 5">
            <a:extLst>
              <a:ext uri="{FF2B5EF4-FFF2-40B4-BE49-F238E27FC236}">
                <a16:creationId xmlns:a16="http://schemas.microsoft.com/office/drawing/2014/main" id="{44D96E1F-FF87-4382-B5C1-6725FB10E168}"/>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34</a:t>
            </a:fld>
            <a:endParaRPr lang="en-GB" dirty="0"/>
          </a:p>
        </p:txBody>
      </p:sp>
      <p:pic>
        <p:nvPicPr>
          <p:cNvPr id="7" name="Picture 2" descr="https://www.oxford.anglican.org/wp-content/uploads/2013/02/Oxford_Diocese_Logo_blue_small.png">
            <a:extLst>
              <a:ext uri="{FF2B5EF4-FFF2-40B4-BE49-F238E27FC236}">
                <a16:creationId xmlns:a16="http://schemas.microsoft.com/office/drawing/2014/main" id="{65B4CD2A-50CD-4254-BBCD-6D8FC9292AB4}"/>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spTree>
    <p:extLst>
      <p:ext uri="{BB962C8B-B14F-4D97-AF65-F5344CB8AC3E}">
        <p14:creationId xmlns:p14="http://schemas.microsoft.com/office/powerpoint/2010/main" val="3756123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1F10-1ACB-47EF-BB70-5B791C1D04CD}"/>
              </a:ext>
            </a:extLst>
          </p:cNvPr>
          <p:cNvSpPr>
            <a:spLocks noGrp="1"/>
          </p:cNvSpPr>
          <p:nvPr>
            <p:ph type="title"/>
          </p:nvPr>
        </p:nvSpPr>
        <p:spPr/>
        <p:txBody>
          <a:bodyPr/>
          <a:lstStyle/>
          <a:p>
            <a:r>
              <a:rPr lang="en-GB" dirty="0"/>
              <a:t>12. Training</a:t>
            </a:r>
          </a:p>
        </p:txBody>
      </p:sp>
      <p:sp>
        <p:nvSpPr>
          <p:cNvPr id="5" name="Content Placeholder 4">
            <a:extLst>
              <a:ext uri="{FF2B5EF4-FFF2-40B4-BE49-F238E27FC236}">
                <a16:creationId xmlns:a16="http://schemas.microsoft.com/office/drawing/2014/main" id="{EE30BCF1-39F3-4BFC-8347-4B4E8E3A5DFD}"/>
              </a:ext>
            </a:extLst>
          </p:cNvPr>
          <p:cNvSpPr>
            <a:spLocks noGrp="1"/>
          </p:cNvSpPr>
          <p:nvPr>
            <p:ph sz="quarter" idx="1"/>
          </p:nvPr>
        </p:nvSpPr>
        <p:spPr/>
        <p:txBody>
          <a:bodyPr/>
          <a:lstStyle/>
          <a:p>
            <a:r>
              <a:rPr lang="en-GB" dirty="0"/>
              <a:t>What additional awareness or skills might be required?</a:t>
            </a:r>
          </a:p>
        </p:txBody>
      </p:sp>
      <p:sp>
        <p:nvSpPr>
          <p:cNvPr id="6" name="TextBox 5">
            <a:extLst>
              <a:ext uri="{FF2B5EF4-FFF2-40B4-BE49-F238E27FC236}">
                <a16:creationId xmlns:a16="http://schemas.microsoft.com/office/drawing/2014/main" id="{44D96E1F-FF87-4382-B5C1-6725FB10E168}"/>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35</a:t>
            </a:fld>
            <a:endParaRPr lang="en-GB" dirty="0"/>
          </a:p>
        </p:txBody>
      </p:sp>
      <p:pic>
        <p:nvPicPr>
          <p:cNvPr id="7" name="Picture 2" descr="https://www.oxford.anglican.org/wp-content/uploads/2013/02/Oxford_Diocese_Logo_blue_small.png">
            <a:extLst>
              <a:ext uri="{FF2B5EF4-FFF2-40B4-BE49-F238E27FC236}">
                <a16:creationId xmlns:a16="http://schemas.microsoft.com/office/drawing/2014/main" id="{65B4CD2A-50CD-4254-BBCD-6D8FC9292AB4}"/>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spTree>
    <p:extLst>
      <p:ext uri="{BB962C8B-B14F-4D97-AF65-F5344CB8AC3E}">
        <p14:creationId xmlns:p14="http://schemas.microsoft.com/office/powerpoint/2010/main" val="2396906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1F10-1ACB-47EF-BB70-5B791C1D04CD}"/>
              </a:ext>
            </a:extLst>
          </p:cNvPr>
          <p:cNvSpPr>
            <a:spLocks noGrp="1"/>
          </p:cNvSpPr>
          <p:nvPr>
            <p:ph type="title"/>
          </p:nvPr>
        </p:nvSpPr>
        <p:spPr/>
        <p:txBody>
          <a:bodyPr/>
          <a:lstStyle/>
          <a:p>
            <a:r>
              <a:rPr lang="en-GB" dirty="0"/>
              <a:t>13. Build-in data protection to your new initiatives</a:t>
            </a:r>
          </a:p>
        </p:txBody>
      </p:sp>
      <p:sp>
        <p:nvSpPr>
          <p:cNvPr id="5" name="Content Placeholder 4">
            <a:extLst>
              <a:ext uri="{FF2B5EF4-FFF2-40B4-BE49-F238E27FC236}">
                <a16:creationId xmlns:a16="http://schemas.microsoft.com/office/drawing/2014/main" id="{EE30BCF1-39F3-4BFC-8347-4B4E8E3A5DFD}"/>
              </a:ext>
            </a:extLst>
          </p:cNvPr>
          <p:cNvSpPr>
            <a:spLocks noGrp="1"/>
          </p:cNvSpPr>
          <p:nvPr>
            <p:ph sz="quarter" idx="1"/>
          </p:nvPr>
        </p:nvSpPr>
        <p:spPr/>
        <p:txBody>
          <a:bodyPr/>
          <a:lstStyle/>
          <a:p>
            <a:r>
              <a:rPr lang="en-GB" dirty="0"/>
              <a:t>‘Privacy by design’: you make data protection considerations when introducing new activities and areas of involvement</a:t>
            </a:r>
          </a:p>
          <a:p>
            <a:r>
              <a:rPr lang="en-GB" dirty="0"/>
              <a:t>Risk assess new activity (DPIAs) watch out for:</a:t>
            </a:r>
          </a:p>
          <a:p>
            <a:pPr lvl="1"/>
            <a:r>
              <a:rPr lang="en-GB" dirty="0"/>
              <a:t>Linked databases</a:t>
            </a:r>
          </a:p>
          <a:p>
            <a:pPr lvl="1"/>
            <a:r>
              <a:rPr lang="en-GB" dirty="0"/>
              <a:t>Vulnerable data subjects (elderly, children, those who are unwell)</a:t>
            </a:r>
          </a:p>
          <a:p>
            <a:pPr lvl="1"/>
            <a:r>
              <a:rPr lang="en-GB" dirty="0"/>
              <a:t>New technologies</a:t>
            </a:r>
          </a:p>
          <a:p>
            <a:endParaRPr lang="en-GB" dirty="0"/>
          </a:p>
        </p:txBody>
      </p:sp>
      <p:sp>
        <p:nvSpPr>
          <p:cNvPr id="6" name="TextBox 5">
            <a:extLst>
              <a:ext uri="{FF2B5EF4-FFF2-40B4-BE49-F238E27FC236}">
                <a16:creationId xmlns:a16="http://schemas.microsoft.com/office/drawing/2014/main" id="{44D96E1F-FF87-4382-B5C1-6725FB10E168}"/>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36</a:t>
            </a:fld>
            <a:endParaRPr lang="en-GB" dirty="0"/>
          </a:p>
        </p:txBody>
      </p:sp>
      <p:pic>
        <p:nvPicPr>
          <p:cNvPr id="7" name="Picture 2" descr="https://www.oxford.anglican.org/wp-content/uploads/2013/02/Oxford_Diocese_Logo_blue_small.png">
            <a:extLst>
              <a:ext uri="{FF2B5EF4-FFF2-40B4-BE49-F238E27FC236}">
                <a16:creationId xmlns:a16="http://schemas.microsoft.com/office/drawing/2014/main" id="{65B4CD2A-50CD-4254-BBCD-6D8FC9292AB4}"/>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pic>
        <p:nvPicPr>
          <p:cNvPr id="8194" name="Picture 2" descr="https://www.oxford.anglican.org/wp-content/uploads/2013/01/stock-laugh-700x300.jpg">
            <a:extLst>
              <a:ext uri="{FF2B5EF4-FFF2-40B4-BE49-F238E27FC236}">
                <a16:creationId xmlns:a16="http://schemas.microsoft.com/office/drawing/2014/main" id="{B9D7FA29-4323-47B2-A36D-04E48E4B4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4461" y="4282068"/>
            <a:ext cx="4539537" cy="194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35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ED29-8F15-4B7A-B5A8-38466FEB0FF9}"/>
              </a:ext>
            </a:extLst>
          </p:cNvPr>
          <p:cNvSpPr>
            <a:spLocks noGrp="1"/>
          </p:cNvSpPr>
          <p:nvPr>
            <p:ph type="title"/>
          </p:nvPr>
        </p:nvSpPr>
        <p:spPr/>
        <p:txBody>
          <a:bodyPr/>
          <a:lstStyle/>
          <a:p>
            <a:r>
              <a:rPr lang="en-GB" dirty="0"/>
              <a:t>GDPR: Important, but don’t over-react</a:t>
            </a:r>
          </a:p>
        </p:txBody>
      </p:sp>
      <p:pic>
        <p:nvPicPr>
          <p:cNvPr id="4" name="Picture 3">
            <a:extLst>
              <a:ext uri="{FF2B5EF4-FFF2-40B4-BE49-F238E27FC236}">
                <a16:creationId xmlns:a16="http://schemas.microsoft.com/office/drawing/2014/main" id="{A21D1B35-7F09-4B01-9B4F-306D5E39DC83}"/>
              </a:ext>
            </a:extLst>
          </p:cNvPr>
          <p:cNvPicPr>
            <a:picLocks noChangeAspect="1"/>
          </p:cNvPicPr>
          <p:nvPr/>
        </p:nvPicPr>
        <p:blipFill rotWithShape="1">
          <a:blip r:embed="rId2"/>
          <a:srcRect l="51959" t="21933" r="20933" b="10765"/>
          <a:stretch/>
        </p:blipFill>
        <p:spPr>
          <a:xfrm>
            <a:off x="2879074" y="1342770"/>
            <a:ext cx="6433851" cy="484683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E08BF752-D3C4-4FEC-A998-45D704373FCC}"/>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4</a:t>
            </a:fld>
            <a:endParaRPr lang="en-GB" dirty="0"/>
          </a:p>
        </p:txBody>
      </p:sp>
      <p:pic>
        <p:nvPicPr>
          <p:cNvPr id="6" name="Picture 2" descr="https://www.oxford.anglican.org/wp-content/uploads/2013/02/Oxford_Diocese_Logo_blue_small.png">
            <a:extLst>
              <a:ext uri="{FF2B5EF4-FFF2-40B4-BE49-F238E27FC236}">
                <a16:creationId xmlns:a16="http://schemas.microsoft.com/office/drawing/2014/main" id="{9AFE5E6A-7FCA-4E2C-8792-4834FC0FEACE}"/>
              </a:ext>
            </a:extLst>
          </p:cNvPr>
          <p:cNvPicPr>
            <a:picLocks noChangeAspect="1" noChangeArrowheads="1"/>
          </p:cNvPicPr>
          <p:nvPr/>
        </p:nvPicPr>
        <p:blipFill>
          <a:blip r:embed="rId3" cstate="print"/>
          <a:srcRect/>
          <a:stretch>
            <a:fillRect/>
          </a:stretch>
        </p:blipFill>
        <p:spPr bwMode="auto">
          <a:xfrm>
            <a:off x="9984432" y="216024"/>
            <a:ext cx="1982090" cy="530393"/>
          </a:xfrm>
          <a:prstGeom prst="rect">
            <a:avLst/>
          </a:prstGeom>
          <a:noFill/>
        </p:spPr>
      </p:pic>
    </p:spTree>
    <p:extLst>
      <p:ext uri="{BB962C8B-B14F-4D97-AF65-F5344CB8AC3E}">
        <p14:creationId xmlns:p14="http://schemas.microsoft.com/office/powerpoint/2010/main" val="2894721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raffic signs">
            <a:extLst>
              <a:ext uri="{FF2B5EF4-FFF2-40B4-BE49-F238E27FC236}">
                <a16:creationId xmlns:a16="http://schemas.microsoft.com/office/drawing/2014/main" id="{CF9205A1-BC7D-4CF0-8DEA-6AEDCCAED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0" y="1428750"/>
            <a:ext cx="4000500" cy="4000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C14378-0E93-491D-BE65-A9BB329A892C}"/>
              </a:ext>
            </a:extLst>
          </p:cNvPr>
          <p:cNvSpPr>
            <a:spLocks noGrp="1"/>
          </p:cNvSpPr>
          <p:nvPr>
            <p:ph type="title"/>
          </p:nvPr>
        </p:nvSpPr>
        <p:spPr/>
        <p:txBody>
          <a:bodyPr/>
          <a:lstStyle/>
          <a:p>
            <a:r>
              <a:rPr lang="en-GB" dirty="0"/>
              <a:t>Interpreting the law</a:t>
            </a:r>
          </a:p>
        </p:txBody>
      </p:sp>
      <p:sp>
        <p:nvSpPr>
          <p:cNvPr id="4" name="TextBox 3">
            <a:extLst>
              <a:ext uri="{FF2B5EF4-FFF2-40B4-BE49-F238E27FC236}">
                <a16:creationId xmlns:a16="http://schemas.microsoft.com/office/drawing/2014/main" id="{5619E66B-6E40-46C9-B106-FFFF536D192E}"/>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5</a:t>
            </a:fld>
            <a:endParaRPr lang="en-GB" dirty="0"/>
          </a:p>
        </p:txBody>
      </p:sp>
      <p:pic>
        <p:nvPicPr>
          <p:cNvPr id="6" name="Picture 2" descr="https://www.oxford.anglican.org/wp-content/uploads/2013/02/Oxford_Diocese_Logo_blue_small.png">
            <a:extLst>
              <a:ext uri="{FF2B5EF4-FFF2-40B4-BE49-F238E27FC236}">
                <a16:creationId xmlns:a16="http://schemas.microsoft.com/office/drawing/2014/main" id="{8EE42D7F-1ACA-4E3F-9812-8C3F31A683E5}"/>
              </a:ext>
            </a:extLst>
          </p:cNvPr>
          <p:cNvPicPr>
            <a:picLocks noChangeAspect="1" noChangeArrowheads="1"/>
          </p:cNvPicPr>
          <p:nvPr/>
        </p:nvPicPr>
        <p:blipFill>
          <a:blip r:embed="rId3" cstate="print"/>
          <a:srcRect/>
          <a:stretch>
            <a:fillRect/>
          </a:stretch>
        </p:blipFill>
        <p:spPr bwMode="auto">
          <a:xfrm>
            <a:off x="9984432" y="216024"/>
            <a:ext cx="1982090" cy="530393"/>
          </a:xfrm>
          <a:prstGeom prst="rect">
            <a:avLst/>
          </a:prstGeom>
          <a:noFill/>
        </p:spPr>
      </p:pic>
    </p:spTree>
    <p:extLst>
      <p:ext uri="{BB962C8B-B14F-4D97-AF65-F5344CB8AC3E}">
        <p14:creationId xmlns:p14="http://schemas.microsoft.com/office/powerpoint/2010/main" val="38577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4378-0E93-491D-BE65-A9BB329A892C}"/>
              </a:ext>
            </a:extLst>
          </p:cNvPr>
          <p:cNvSpPr>
            <a:spLocks noGrp="1"/>
          </p:cNvSpPr>
          <p:nvPr>
            <p:ph type="title"/>
          </p:nvPr>
        </p:nvSpPr>
        <p:spPr/>
        <p:txBody>
          <a:bodyPr/>
          <a:lstStyle/>
          <a:p>
            <a:r>
              <a:rPr lang="en-GB" dirty="0"/>
              <a:t>Interpreting the law</a:t>
            </a:r>
          </a:p>
        </p:txBody>
      </p:sp>
      <p:sp>
        <p:nvSpPr>
          <p:cNvPr id="3" name="Content Placeholder 2">
            <a:extLst>
              <a:ext uri="{FF2B5EF4-FFF2-40B4-BE49-F238E27FC236}">
                <a16:creationId xmlns:a16="http://schemas.microsoft.com/office/drawing/2014/main" id="{8E0F8333-2AC4-4228-904C-38D8B1675934}"/>
              </a:ext>
            </a:extLst>
          </p:cNvPr>
          <p:cNvSpPr>
            <a:spLocks noGrp="1"/>
          </p:cNvSpPr>
          <p:nvPr>
            <p:ph sz="quarter" idx="1"/>
          </p:nvPr>
        </p:nvSpPr>
        <p:spPr>
          <a:xfrm>
            <a:off x="609600" y="1219200"/>
            <a:ext cx="10972800" cy="4746702"/>
          </a:xfrm>
        </p:spPr>
        <p:txBody>
          <a:bodyPr>
            <a:normAutofit/>
          </a:bodyPr>
          <a:lstStyle/>
          <a:p>
            <a:pPr marL="0" indent="0">
              <a:buNone/>
            </a:pPr>
            <a:endParaRPr lang="en-GB" dirty="0"/>
          </a:p>
          <a:p>
            <a:pPr marL="0" indent="0">
              <a:buNone/>
            </a:pPr>
            <a:r>
              <a:rPr lang="en-GB" dirty="0"/>
              <a:t>Personal data is </a:t>
            </a:r>
            <a:br>
              <a:rPr lang="en-GB" dirty="0"/>
            </a:br>
            <a:r>
              <a:rPr lang="en-GB" dirty="0"/>
              <a:t>          “information that relates to an … identifiable individual”</a:t>
            </a:r>
          </a:p>
          <a:p>
            <a:pPr marL="0" indent="0">
              <a:buNone/>
            </a:pPr>
            <a:endParaRPr lang="en-GB" dirty="0"/>
          </a:p>
          <a:p>
            <a:pPr marL="0" indent="0">
              <a:buNone/>
            </a:pPr>
            <a:br>
              <a:rPr lang="en-GB" dirty="0"/>
            </a:br>
            <a:endParaRPr lang="en-GB" dirty="0"/>
          </a:p>
          <a:p>
            <a:pPr marL="0" indent="0">
              <a:buNone/>
            </a:pPr>
            <a:endParaRPr lang="en-GB" dirty="0"/>
          </a:p>
          <a:p>
            <a:pPr marL="0" indent="0">
              <a:buNone/>
            </a:pPr>
            <a:r>
              <a:rPr lang="en-GB" sz="7200" dirty="0"/>
              <a:t>John Smith</a:t>
            </a:r>
          </a:p>
        </p:txBody>
      </p:sp>
      <p:sp>
        <p:nvSpPr>
          <p:cNvPr id="4" name="TextBox 3">
            <a:extLst>
              <a:ext uri="{FF2B5EF4-FFF2-40B4-BE49-F238E27FC236}">
                <a16:creationId xmlns:a16="http://schemas.microsoft.com/office/drawing/2014/main" id="{5619E66B-6E40-46C9-B106-FFFF536D192E}"/>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6</a:t>
            </a:fld>
            <a:endParaRPr lang="en-GB" dirty="0"/>
          </a:p>
        </p:txBody>
      </p:sp>
      <p:pic>
        <p:nvPicPr>
          <p:cNvPr id="6" name="Picture 2" descr="https://www.oxford.anglican.org/wp-content/uploads/2013/02/Oxford_Diocese_Logo_blue_small.png">
            <a:extLst>
              <a:ext uri="{FF2B5EF4-FFF2-40B4-BE49-F238E27FC236}">
                <a16:creationId xmlns:a16="http://schemas.microsoft.com/office/drawing/2014/main" id="{8EE42D7F-1ACA-4E3F-9812-8C3F31A683E5}"/>
              </a:ext>
            </a:extLst>
          </p:cNvPr>
          <p:cNvPicPr>
            <a:picLocks noChangeAspect="1" noChangeArrowheads="1"/>
          </p:cNvPicPr>
          <p:nvPr/>
        </p:nvPicPr>
        <p:blipFill>
          <a:blip r:embed="rId2" cstate="print"/>
          <a:srcRect/>
          <a:stretch>
            <a:fillRect/>
          </a:stretch>
        </p:blipFill>
        <p:spPr bwMode="auto">
          <a:xfrm>
            <a:off x="9984432" y="216024"/>
            <a:ext cx="1982090" cy="530393"/>
          </a:xfrm>
          <a:prstGeom prst="rect">
            <a:avLst/>
          </a:prstGeom>
          <a:noFill/>
        </p:spPr>
      </p:pic>
      <p:sp>
        <p:nvSpPr>
          <p:cNvPr id="5" name="TextBox 4">
            <a:extLst>
              <a:ext uri="{FF2B5EF4-FFF2-40B4-BE49-F238E27FC236}">
                <a16:creationId xmlns:a16="http://schemas.microsoft.com/office/drawing/2014/main" id="{85ED4B6B-5538-4215-89D0-3ED956C6634D}"/>
              </a:ext>
            </a:extLst>
          </p:cNvPr>
          <p:cNvSpPr txBox="1"/>
          <p:nvPr/>
        </p:nvSpPr>
        <p:spPr>
          <a:xfrm>
            <a:off x="5040350" y="4382716"/>
            <a:ext cx="5910145" cy="1200329"/>
          </a:xfrm>
          <a:prstGeom prst="rect">
            <a:avLst/>
          </a:prstGeom>
          <a:noFill/>
        </p:spPr>
        <p:txBody>
          <a:bodyPr wrap="square" rtlCol="0">
            <a:spAutoFit/>
          </a:bodyPr>
          <a:lstStyle/>
          <a:p>
            <a:r>
              <a:rPr lang="en-GB" sz="7200" dirty="0"/>
              <a:t>in Berkshire?</a:t>
            </a:r>
          </a:p>
        </p:txBody>
      </p:sp>
      <p:sp>
        <p:nvSpPr>
          <p:cNvPr id="8" name="TextBox 7">
            <a:extLst>
              <a:ext uri="{FF2B5EF4-FFF2-40B4-BE49-F238E27FC236}">
                <a16:creationId xmlns:a16="http://schemas.microsoft.com/office/drawing/2014/main" id="{C0AD90DB-5ED6-4918-9BC4-BECEC9C2AE55}"/>
              </a:ext>
            </a:extLst>
          </p:cNvPr>
          <p:cNvSpPr txBox="1"/>
          <p:nvPr/>
        </p:nvSpPr>
        <p:spPr>
          <a:xfrm>
            <a:off x="5040350" y="4379000"/>
            <a:ext cx="5910145" cy="1200329"/>
          </a:xfrm>
          <a:prstGeom prst="rect">
            <a:avLst/>
          </a:prstGeom>
          <a:solidFill>
            <a:schemeClr val="bg1"/>
          </a:solidFill>
        </p:spPr>
        <p:txBody>
          <a:bodyPr wrap="square" rtlCol="0">
            <a:spAutoFit/>
          </a:bodyPr>
          <a:lstStyle/>
          <a:p>
            <a:r>
              <a:rPr lang="en-GB" sz="7200" dirty="0"/>
              <a:t>in Oxford?</a:t>
            </a:r>
          </a:p>
        </p:txBody>
      </p:sp>
      <p:sp>
        <p:nvSpPr>
          <p:cNvPr id="9" name="TextBox 8">
            <a:extLst>
              <a:ext uri="{FF2B5EF4-FFF2-40B4-BE49-F238E27FC236}">
                <a16:creationId xmlns:a16="http://schemas.microsoft.com/office/drawing/2014/main" id="{62BBFBE7-00EC-4026-9C1C-ACA8FFFF9B5A}"/>
              </a:ext>
            </a:extLst>
          </p:cNvPr>
          <p:cNvSpPr txBox="1"/>
          <p:nvPr/>
        </p:nvSpPr>
        <p:spPr>
          <a:xfrm>
            <a:off x="5040350" y="4367851"/>
            <a:ext cx="6439231" cy="1200329"/>
          </a:xfrm>
          <a:prstGeom prst="rect">
            <a:avLst/>
          </a:prstGeom>
          <a:solidFill>
            <a:schemeClr val="bg1"/>
          </a:solidFill>
        </p:spPr>
        <p:txBody>
          <a:bodyPr wrap="square" rtlCol="0">
            <a:spAutoFit/>
          </a:bodyPr>
          <a:lstStyle/>
          <a:p>
            <a:r>
              <a:rPr lang="en-GB" sz="7200" dirty="0"/>
              <a:t>in St Paul’s PCC?</a:t>
            </a:r>
          </a:p>
        </p:txBody>
      </p:sp>
    </p:spTree>
    <p:extLst>
      <p:ext uri="{BB962C8B-B14F-4D97-AF65-F5344CB8AC3E}">
        <p14:creationId xmlns:p14="http://schemas.microsoft.com/office/powerpoint/2010/main" val="115824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In this session</a:t>
            </a:r>
          </a:p>
        </p:txBody>
      </p:sp>
      <p:sp>
        <p:nvSpPr>
          <p:cNvPr id="5" name="Content Placeholder 4"/>
          <p:cNvSpPr>
            <a:spLocks noGrp="1"/>
          </p:cNvSpPr>
          <p:nvPr>
            <p:ph sz="quarter" idx="1"/>
          </p:nvPr>
        </p:nvSpPr>
        <p:spPr>
          <a:xfrm>
            <a:off x="609600" y="1219200"/>
            <a:ext cx="10972800" cy="4937760"/>
          </a:xfrm>
        </p:spPr>
        <p:txBody>
          <a:bodyPr>
            <a:normAutofit/>
          </a:bodyPr>
          <a:lstStyle/>
          <a:p>
            <a:pPr marL="514350" indent="-514350">
              <a:lnSpc>
                <a:spcPct val="140000"/>
              </a:lnSpc>
              <a:buFont typeface="+mj-lt"/>
              <a:buAutoNum type="arabicPeriod"/>
            </a:pPr>
            <a:r>
              <a:rPr lang="en-GB" sz="2800" dirty="0"/>
              <a:t>About GDPR: definitions</a:t>
            </a:r>
          </a:p>
          <a:p>
            <a:pPr marL="514350" indent="-514350">
              <a:lnSpc>
                <a:spcPct val="140000"/>
              </a:lnSpc>
              <a:buFont typeface="+mj-lt"/>
              <a:buAutoNum type="arabicPeriod"/>
            </a:pPr>
            <a:r>
              <a:rPr lang="en-GB" sz="2800" dirty="0"/>
              <a:t>GDPR: key concepts</a:t>
            </a:r>
          </a:p>
          <a:p>
            <a:pPr marL="514350" indent="-514350">
              <a:lnSpc>
                <a:spcPct val="140000"/>
              </a:lnSpc>
              <a:buFont typeface="+mj-lt"/>
              <a:buAutoNum type="arabicPeriod"/>
            </a:pPr>
            <a:r>
              <a:rPr lang="en-GB" sz="2800" dirty="0"/>
              <a:t>Journey to Compliance</a:t>
            </a:r>
          </a:p>
          <a:p>
            <a:pPr marL="0" indent="0">
              <a:lnSpc>
                <a:spcPct val="140000"/>
              </a:lnSpc>
              <a:buNone/>
            </a:pPr>
            <a:endParaRPr lang="en-GB" sz="2800" dirty="0"/>
          </a:p>
          <a:p>
            <a:pPr marL="0" indent="0">
              <a:lnSpc>
                <a:spcPct val="140000"/>
              </a:lnSpc>
              <a:buNone/>
            </a:pPr>
            <a:endParaRPr lang="en-GB" sz="2800" dirty="0"/>
          </a:p>
          <a:p>
            <a:pPr marL="0" indent="0">
              <a:lnSpc>
                <a:spcPct val="140000"/>
              </a:lnSpc>
              <a:buNone/>
            </a:pPr>
            <a:endParaRPr lang="en-GB" sz="2800" dirty="0"/>
          </a:p>
          <a:p>
            <a:pPr marL="0" indent="0">
              <a:lnSpc>
                <a:spcPct val="140000"/>
              </a:lnSpc>
              <a:buNone/>
            </a:pPr>
            <a:r>
              <a:rPr lang="en-GB" sz="2800" dirty="0"/>
              <a:t>    means internet search terms</a:t>
            </a:r>
          </a:p>
        </p:txBody>
      </p:sp>
      <p:pic>
        <p:nvPicPr>
          <p:cNvPr id="7" name="Picture 2" descr="https://www.oxford.anglican.org/wp-content/uploads/2013/02/Oxford_Diocese_Logo_blue_small.png">
            <a:extLst>
              <a:ext uri="{FF2B5EF4-FFF2-40B4-BE49-F238E27FC236}">
                <a16:creationId xmlns:a16="http://schemas.microsoft.com/office/drawing/2014/main" id="{5367D0B9-2DEC-4872-B74E-926A9994B012}"/>
              </a:ext>
            </a:extLst>
          </p:cNvPr>
          <p:cNvPicPr>
            <a:picLocks noChangeAspect="1" noChangeArrowheads="1"/>
          </p:cNvPicPr>
          <p:nvPr/>
        </p:nvPicPr>
        <p:blipFill>
          <a:blip r:embed="rId3" cstate="print"/>
          <a:srcRect/>
          <a:stretch>
            <a:fillRect/>
          </a:stretch>
        </p:blipFill>
        <p:spPr bwMode="auto">
          <a:xfrm>
            <a:off x="9984432" y="216024"/>
            <a:ext cx="1982090" cy="530393"/>
          </a:xfrm>
          <a:prstGeom prst="rect">
            <a:avLst/>
          </a:prstGeom>
          <a:noFill/>
        </p:spPr>
      </p:pic>
      <p:sp>
        <p:nvSpPr>
          <p:cNvPr id="6" name="TextBox 5">
            <a:extLst>
              <a:ext uri="{FF2B5EF4-FFF2-40B4-BE49-F238E27FC236}">
                <a16:creationId xmlns:a16="http://schemas.microsoft.com/office/drawing/2014/main" id="{BD6C4CA1-2CC6-4973-8CF5-BF2009BC36E6}"/>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7</a:t>
            </a:fld>
            <a:endParaRPr lang="en-GB" dirty="0"/>
          </a:p>
        </p:txBody>
      </p:sp>
      <p:pic>
        <p:nvPicPr>
          <p:cNvPr id="18" name="Picture 17">
            <a:extLst>
              <a:ext uri="{FF2B5EF4-FFF2-40B4-BE49-F238E27FC236}">
                <a16:creationId xmlns:a16="http://schemas.microsoft.com/office/drawing/2014/main" id="{47CA5136-F346-48D1-9BD9-A008EE387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1239" y="2864304"/>
            <a:ext cx="3326386" cy="2213767"/>
          </a:xfrm>
          <a:prstGeom prst="rect">
            <a:avLst/>
          </a:prstGeom>
        </p:spPr>
      </p:pic>
      <p:pic>
        <p:nvPicPr>
          <p:cNvPr id="20" name="Picture 19">
            <a:extLst>
              <a:ext uri="{FF2B5EF4-FFF2-40B4-BE49-F238E27FC236}">
                <a16:creationId xmlns:a16="http://schemas.microsoft.com/office/drawing/2014/main" id="{13B70BBB-9BFC-4C47-94CF-45AD664E58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13531">
            <a:off x="6581608" y="4592980"/>
            <a:ext cx="4337048" cy="1445683"/>
          </a:xfrm>
          <a:prstGeom prst="rect">
            <a:avLst/>
          </a:prstGeom>
        </p:spPr>
      </p:pic>
      <p:pic>
        <p:nvPicPr>
          <p:cNvPr id="16" name="Picture 15">
            <a:extLst>
              <a:ext uri="{FF2B5EF4-FFF2-40B4-BE49-F238E27FC236}">
                <a16:creationId xmlns:a16="http://schemas.microsoft.com/office/drawing/2014/main" id="{DE15D0CA-5B05-429F-B878-952F2CA0F4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56683">
            <a:off x="7148644" y="1515220"/>
            <a:ext cx="2857500" cy="1905000"/>
          </a:xfrm>
          <a:prstGeom prst="rect">
            <a:avLst/>
          </a:prstGeom>
        </p:spPr>
      </p:pic>
      <p:pic>
        <p:nvPicPr>
          <p:cNvPr id="9" name="Picture 2" descr="Image result for internet icon">
            <a:extLst>
              <a:ext uri="{FF2B5EF4-FFF2-40B4-BE49-F238E27FC236}">
                <a16:creationId xmlns:a16="http://schemas.microsoft.com/office/drawing/2014/main" id="{E6E7DC14-02F6-4AE4-A90A-BE670BAF978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4204" y="5475400"/>
            <a:ext cx="369332"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549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About GDPR: Definitions</a:t>
            </a:r>
          </a:p>
        </p:txBody>
      </p:sp>
      <p:sp>
        <p:nvSpPr>
          <p:cNvPr id="3" name="Text Placeholder 2"/>
          <p:cNvSpPr>
            <a:spLocks noGrp="1"/>
          </p:cNvSpPr>
          <p:nvPr>
            <p:ph type="body" idx="1"/>
          </p:nvPr>
        </p:nvSpPr>
        <p:spPr/>
        <p:txBody>
          <a:bodyPr/>
          <a:lstStyle/>
          <a:p>
            <a:endParaRPr lang="en-GB"/>
          </a:p>
        </p:txBody>
      </p:sp>
      <p:sp>
        <p:nvSpPr>
          <p:cNvPr id="4" name="TextBox 3">
            <a:extLst>
              <a:ext uri="{FF2B5EF4-FFF2-40B4-BE49-F238E27FC236}">
                <a16:creationId xmlns:a16="http://schemas.microsoft.com/office/drawing/2014/main" id="{17F3B00B-5A49-4CE7-856A-38162C4954F1}"/>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8</a:t>
            </a:fld>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General Data Protection Regulation (GDPR)</a:t>
            </a:r>
          </a:p>
        </p:txBody>
      </p:sp>
      <p:sp>
        <p:nvSpPr>
          <p:cNvPr id="5" name="Content Placeholder 4"/>
          <p:cNvSpPr>
            <a:spLocks noGrp="1"/>
          </p:cNvSpPr>
          <p:nvPr>
            <p:ph sz="quarter" idx="1"/>
          </p:nvPr>
        </p:nvSpPr>
        <p:spPr/>
        <p:txBody>
          <a:bodyPr>
            <a:normAutofit/>
          </a:bodyPr>
          <a:lstStyle/>
          <a:p>
            <a:pPr marL="0" indent="0">
              <a:spcBef>
                <a:spcPts val="0"/>
              </a:spcBef>
              <a:buNone/>
            </a:pPr>
            <a:r>
              <a:rPr lang="en-GB" altLang="en-US" sz="2400" b="1" dirty="0">
                <a:latin typeface="Gill Sans MT" panose="020B0502020104020203" pitchFamily="34" charset="0"/>
                <a:cs typeface="Arial" panose="020B0604020202020204" pitchFamily="34" charset="0"/>
              </a:rPr>
              <a:t>Data Protection </a:t>
            </a:r>
            <a:r>
              <a:rPr lang="en-GB" altLang="en-US" sz="2400" dirty="0">
                <a:latin typeface="Gill Sans MT" panose="020B0502020104020203" pitchFamily="34" charset="0"/>
                <a:cs typeface="Arial" panose="020B0604020202020204" pitchFamily="34" charset="0"/>
              </a:rPr>
              <a:t>is about </a:t>
            </a:r>
            <a:r>
              <a:rPr lang="en-GB" altLang="en-US" sz="2400" b="1" dirty="0">
                <a:latin typeface="Gill Sans MT" panose="020B0502020104020203" pitchFamily="34" charset="0"/>
                <a:cs typeface="Arial" panose="020B0604020202020204" pitchFamily="34" charset="0"/>
              </a:rPr>
              <a:t>avoiding harm </a:t>
            </a:r>
            <a:r>
              <a:rPr lang="en-GB" altLang="en-US" sz="2400" dirty="0">
                <a:latin typeface="Gill Sans MT" panose="020B0502020104020203" pitchFamily="34" charset="0"/>
                <a:cs typeface="Arial" panose="020B0604020202020204" pitchFamily="34" charset="0"/>
              </a:rPr>
              <a:t>to </a:t>
            </a:r>
            <a:r>
              <a:rPr lang="en-GB" altLang="en-US" sz="2400" b="1" dirty="0">
                <a:latin typeface="Gill Sans MT" panose="020B0502020104020203" pitchFamily="34" charset="0"/>
                <a:cs typeface="Arial" panose="020B0604020202020204" pitchFamily="34" charset="0"/>
              </a:rPr>
              <a:t>individuals </a:t>
            </a:r>
            <a:r>
              <a:rPr lang="en-GB" altLang="en-US" sz="2400" dirty="0">
                <a:latin typeface="Gill Sans MT" panose="020B0502020104020203" pitchFamily="34" charset="0"/>
                <a:cs typeface="Arial" panose="020B0604020202020204" pitchFamily="34" charset="0"/>
              </a:rPr>
              <a:t>by misusing or mismanaging their personal data.</a:t>
            </a:r>
          </a:p>
          <a:p>
            <a:pPr marL="0" indent="0">
              <a:lnSpc>
                <a:spcPct val="140000"/>
              </a:lnSpc>
              <a:spcBef>
                <a:spcPts val="0"/>
              </a:spcBef>
              <a:buNone/>
            </a:pPr>
            <a:endParaRPr lang="en-GB" dirty="0"/>
          </a:p>
          <a:p>
            <a:pPr marL="0" indent="0">
              <a:lnSpc>
                <a:spcPct val="140000"/>
              </a:lnSpc>
              <a:spcBef>
                <a:spcPts val="0"/>
              </a:spcBef>
              <a:buNone/>
            </a:pPr>
            <a:r>
              <a:rPr lang="en-GB" b="1" dirty="0"/>
              <a:t>GDPR is:</a:t>
            </a:r>
          </a:p>
          <a:p>
            <a:pPr marL="361950" indent="-361950">
              <a:lnSpc>
                <a:spcPct val="140000"/>
              </a:lnSpc>
              <a:spcBef>
                <a:spcPts val="0"/>
              </a:spcBef>
              <a:buFont typeface="+mj-lt"/>
              <a:buAutoNum type="arabicPeriod"/>
            </a:pPr>
            <a:r>
              <a:rPr lang="en-GB" dirty="0"/>
              <a:t>An extension/tightening of existing data protection legislation (DPA 1998)</a:t>
            </a:r>
          </a:p>
          <a:p>
            <a:pPr marL="361950" indent="-361950">
              <a:lnSpc>
                <a:spcPct val="140000"/>
              </a:lnSpc>
              <a:spcBef>
                <a:spcPts val="0"/>
              </a:spcBef>
              <a:buFont typeface="+mj-lt"/>
              <a:buAutoNum type="arabicPeriod"/>
            </a:pPr>
            <a:r>
              <a:rPr lang="en-GB" dirty="0"/>
              <a:t>UK data protection law is now a combination of: </a:t>
            </a:r>
          </a:p>
          <a:p>
            <a:pPr lvl="1">
              <a:lnSpc>
                <a:spcPct val="140000"/>
              </a:lnSpc>
              <a:spcBef>
                <a:spcPts val="0"/>
              </a:spcBef>
            </a:pPr>
            <a:r>
              <a:rPr lang="en-GB" dirty="0"/>
              <a:t>EU General Data Protection Regulation 2016/679 (the “GDPR”)</a:t>
            </a:r>
          </a:p>
          <a:p>
            <a:pPr lvl="1">
              <a:lnSpc>
                <a:spcPct val="140000"/>
              </a:lnSpc>
              <a:spcBef>
                <a:spcPts val="0"/>
              </a:spcBef>
            </a:pPr>
            <a:r>
              <a:rPr lang="en-GB" dirty="0"/>
              <a:t>UK Data Protection Act 2018 (the “DPA 2018”) </a:t>
            </a:r>
          </a:p>
          <a:p>
            <a:pPr marL="274320" lvl="1" indent="0">
              <a:lnSpc>
                <a:spcPct val="140000"/>
              </a:lnSpc>
              <a:spcBef>
                <a:spcPts val="0"/>
              </a:spcBef>
              <a:buNone/>
            </a:pPr>
            <a:r>
              <a:rPr lang="en-GB" dirty="0"/>
              <a:t>All generally referred to as “GDPR”.</a:t>
            </a:r>
          </a:p>
          <a:p>
            <a:pPr lvl="1">
              <a:lnSpc>
                <a:spcPct val="140000"/>
              </a:lnSpc>
              <a:spcBef>
                <a:spcPts val="0"/>
              </a:spcBef>
            </a:pPr>
            <a:endParaRPr lang="en-GB" dirty="0"/>
          </a:p>
          <a:p>
            <a:endParaRPr lang="en-GB" dirty="0"/>
          </a:p>
        </p:txBody>
      </p:sp>
      <p:pic>
        <p:nvPicPr>
          <p:cNvPr id="7" name="Picture 2" descr="https://www.oxford.anglican.org/wp-content/uploads/2013/02/Oxford_Diocese_Logo_blue_small.png">
            <a:extLst>
              <a:ext uri="{FF2B5EF4-FFF2-40B4-BE49-F238E27FC236}">
                <a16:creationId xmlns:a16="http://schemas.microsoft.com/office/drawing/2014/main" id="{5367D0B9-2DEC-4872-B74E-926A9994B012}"/>
              </a:ext>
            </a:extLst>
          </p:cNvPr>
          <p:cNvPicPr>
            <a:picLocks noChangeAspect="1" noChangeArrowheads="1"/>
          </p:cNvPicPr>
          <p:nvPr/>
        </p:nvPicPr>
        <p:blipFill>
          <a:blip r:embed="rId3" cstate="print"/>
          <a:srcRect/>
          <a:stretch>
            <a:fillRect/>
          </a:stretch>
        </p:blipFill>
        <p:spPr bwMode="auto">
          <a:xfrm>
            <a:off x="9984432" y="216024"/>
            <a:ext cx="1982090" cy="530393"/>
          </a:xfrm>
          <a:prstGeom prst="rect">
            <a:avLst/>
          </a:prstGeom>
          <a:noFill/>
        </p:spPr>
      </p:pic>
      <p:sp>
        <p:nvSpPr>
          <p:cNvPr id="8" name="TextBox 7">
            <a:extLst>
              <a:ext uri="{FF2B5EF4-FFF2-40B4-BE49-F238E27FC236}">
                <a16:creationId xmlns:a16="http://schemas.microsoft.com/office/drawing/2014/main" id="{0E31646F-7E4F-4A89-9BA2-5A5795D0A597}"/>
              </a:ext>
            </a:extLst>
          </p:cNvPr>
          <p:cNvSpPr txBox="1"/>
          <p:nvPr/>
        </p:nvSpPr>
        <p:spPr>
          <a:xfrm>
            <a:off x="11623999" y="6444044"/>
            <a:ext cx="520673" cy="369332"/>
          </a:xfrm>
          <a:prstGeom prst="rect">
            <a:avLst/>
          </a:prstGeom>
          <a:noFill/>
        </p:spPr>
        <p:txBody>
          <a:bodyPr wrap="square" rtlCol="0">
            <a:spAutoFit/>
          </a:bodyPr>
          <a:lstStyle/>
          <a:p>
            <a:fld id="{918F662B-3818-4A8E-9C0C-F313B365FEC8}" type="slidenum">
              <a:rPr lang="en-GB" smtClean="0"/>
              <a:t>9</a:t>
            </a:fld>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2704</TotalTime>
  <Words>2516</Words>
  <Application>Microsoft Office PowerPoint</Application>
  <PresentationFormat>Widescreen</PresentationFormat>
  <Paragraphs>330</Paragraphs>
  <Slides>36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Bookman Old Style</vt:lpstr>
      <vt:lpstr>Calibri</vt:lpstr>
      <vt:lpstr>Gill Sans MT</vt:lpstr>
      <vt:lpstr>Wingdings</vt:lpstr>
      <vt:lpstr>Wingdings 3</vt:lpstr>
      <vt:lpstr>Origin</vt:lpstr>
      <vt:lpstr>GDPR for Parishes and Deaneries</vt:lpstr>
      <vt:lpstr>GDPR: Your area of interest</vt:lpstr>
      <vt:lpstr>GDPR: where is your parish/benefice/deanery?</vt:lpstr>
      <vt:lpstr>GDPR: Important, but don’t over-react</vt:lpstr>
      <vt:lpstr>Interpreting the law</vt:lpstr>
      <vt:lpstr>Interpreting the law</vt:lpstr>
      <vt:lpstr>In this session</vt:lpstr>
      <vt:lpstr>About GDPR: Definitions</vt:lpstr>
      <vt:lpstr>General Data Protection Regulation (GDPR)</vt:lpstr>
      <vt:lpstr>Personal Data</vt:lpstr>
      <vt:lpstr>Data Controllers and Processors</vt:lpstr>
      <vt:lpstr>A Glimpse of the Process…</vt:lpstr>
      <vt:lpstr>Typical steps for parishes/deaneries:</vt:lpstr>
      <vt:lpstr>GDPR: Key Concepts</vt:lpstr>
      <vt:lpstr>GDPR: Eight Rights of Individuals</vt:lpstr>
      <vt:lpstr>Seven Principles of Data Protection</vt:lpstr>
      <vt:lpstr>Six Lawful Bases for holding/processing data</vt:lpstr>
      <vt:lpstr>Typical Parish Data: lawful bases (suggested)</vt:lpstr>
      <vt:lpstr>Other Requirements you should be aware of</vt:lpstr>
      <vt:lpstr>Registering with the ICO?</vt:lpstr>
      <vt:lpstr>Useful Sources of Information</vt:lpstr>
      <vt:lpstr>GDPR: Journey to Compliance</vt:lpstr>
      <vt:lpstr>Typical steps for parishes/deaneries:</vt:lpstr>
      <vt:lpstr>1. Raise awareness</vt:lpstr>
      <vt:lpstr>2. Conduct a Data Audit (and data mapping)</vt:lpstr>
      <vt:lpstr>3. Identify (and document) your ‘lawful bases’</vt:lpstr>
      <vt:lpstr>4. Check processes meet 8 rights &amp; 7 principles</vt:lpstr>
      <vt:lpstr>5. Review how you get consent</vt:lpstr>
      <vt:lpstr>6. Build in extra protection for children</vt:lpstr>
      <vt:lpstr>7. Data retention and disposal</vt:lpstr>
      <vt:lpstr>8. Review your Data Sharing</vt:lpstr>
      <vt:lpstr>9. Update Policies &amp; Privacy Notices</vt:lpstr>
      <vt:lpstr>10. Subject Access Requests</vt:lpstr>
      <vt:lpstr>11. Data breaches</vt:lpstr>
      <vt:lpstr>12. Training</vt:lpstr>
      <vt:lpstr>13. Build-in data protection to your new initiatives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dc:title>
  <dc:creator>kevin.lovell@btinternet.com</dc:creator>
  <cp:lastModifiedBy>Suzanne Urwin</cp:lastModifiedBy>
  <cp:revision>20</cp:revision>
  <cp:lastPrinted>2018-06-08T09:01:34Z</cp:lastPrinted>
  <dcterms:created xsi:type="dcterms:W3CDTF">2018-03-09T10:03:35Z</dcterms:created>
  <dcterms:modified xsi:type="dcterms:W3CDTF">2021-11-10T13:56:03Z</dcterms:modified>
</cp:coreProperties>
</file>